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9" r:id="rId3"/>
    <p:sldId id="484" r:id="rId4"/>
    <p:sldId id="282" r:id="rId5"/>
    <p:sldId id="268" r:id="rId6"/>
    <p:sldId id="481" r:id="rId7"/>
    <p:sldId id="485" r:id="rId8"/>
    <p:sldId id="278" r:id="rId9"/>
    <p:sldId id="271" r:id="rId10"/>
    <p:sldId id="276" r:id="rId11"/>
    <p:sldId id="272" r:id="rId12"/>
    <p:sldId id="296" r:id="rId13"/>
    <p:sldId id="293" r:id="rId14"/>
    <p:sldId id="294" r:id="rId15"/>
    <p:sldId id="270" r:id="rId16"/>
    <p:sldId id="478" r:id="rId17"/>
    <p:sldId id="483" r:id="rId18"/>
    <p:sldId id="482" r:id="rId19"/>
    <p:sldId id="479" r:id="rId20"/>
    <p:sldId id="480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EFDBCF-B19C-463C-9C51-DD2642FC7DD5}" v="170" dt="2022-05-12T18:26:06.7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248" autoAdjust="0"/>
  </p:normalViewPr>
  <p:slideViewPr>
    <p:cSldViewPr>
      <p:cViewPr>
        <p:scale>
          <a:sx n="48" d="100"/>
          <a:sy n="48" d="100"/>
        </p:scale>
        <p:origin x="1008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air Thomas" userId="55f761b799593265" providerId="LiveId" clId="{5AEFDBCF-B19C-463C-9C51-DD2642FC7DD5}"/>
    <pc:docChg chg="custSel addSld delSld modSld">
      <pc:chgData name="Blair Thomas" userId="55f761b799593265" providerId="LiveId" clId="{5AEFDBCF-B19C-463C-9C51-DD2642FC7DD5}" dt="2022-05-12T18:26:21.794" v="887" actId="478"/>
      <pc:docMkLst>
        <pc:docMk/>
      </pc:docMkLst>
      <pc:sldChg chg="addSp delSp modSp mod">
        <pc:chgData name="Blair Thomas" userId="55f761b799593265" providerId="LiveId" clId="{5AEFDBCF-B19C-463C-9C51-DD2642FC7DD5}" dt="2022-05-05T14:41:42.557" v="84" actId="1076"/>
        <pc:sldMkLst>
          <pc:docMk/>
          <pc:sldMk cId="459676727" sldId="256"/>
        </pc:sldMkLst>
        <pc:spChg chg="mod">
          <ac:chgData name="Blair Thomas" userId="55f761b799593265" providerId="LiveId" clId="{5AEFDBCF-B19C-463C-9C51-DD2642FC7DD5}" dt="2022-05-05T14:41:06.308" v="78" actId="20577"/>
          <ac:spMkLst>
            <pc:docMk/>
            <pc:sldMk cId="459676727" sldId="256"/>
            <ac:spMk id="3" creationId="{00000000-0000-0000-0000-000000000000}"/>
          </ac:spMkLst>
        </pc:spChg>
        <pc:spChg chg="add del mod">
          <ac:chgData name="Blair Thomas" userId="55f761b799593265" providerId="LiveId" clId="{5AEFDBCF-B19C-463C-9C51-DD2642FC7DD5}" dt="2022-05-05T14:41:29.086" v="82"/>
          <ac:spMkLst>
            <pc:docMk/>
            <pc:sldMk cId="459676727" sldId="256"/>
            <ac:spMk id="4" creationId="{86AE8C1C-4DEF-AB55-70CF-8F0492DBDEB8}"/>
          </ac:spMkLst>
        </pc:spChg>
        <pc:picChg chg="add mod">
          <ac:chgData name="Blair Thomas" userId="55f761b799593265" providerId="LiveId" clId="{5AEFDBCF-B19C-463C-9C51-DD2642FC7DD5}" dt="2022-05-05T14:41:42.557" v="84" actId="1076"/>
          <ac:picMkLst>
            <pc:docMk/>
            <pc:sldMk cId="459676727" sldId="256"/>
            <ac:picMk id="5" creationId="{8A56502D-A622-69DD-96F3-E4E13455B850}"/>
          </ac:picMkLst>
        </pc:picChg>
      </pc:sldChg>
      <pc:sldChg chg="modSp mod modNotesTx">
        <pc:chgData name="Blair Thomas" userId="55f761b799593265" providerId="LiveId" clId="{5AEFDBCF-B19C-463C-9C51-DD2642FC7DD5}" dt="2022-05-12T18:16:49.281" v="545" actId="20577"/>
        <pc:sldMkLst>
          <pc:docMk/>
          <pc:sldMk cId="4244322907" sldId="268"/>
        </pc:sldMkLst>
        <pc:spChg chg="mod">
          <ac:chgData name="Blair Thomas" userId="55f761b799593265" providerId="LiveId" clId="{5AEFDBCF-B19C-463C-9C51-DD2642FC7DD5}" dt="2022-05-12T18:15:21.040" v="422" actId="20577"/>
          <ac:spMkLst>
            <pc:docMk/>
            <pc:sldMk cId="4244322907" sldId="268"/>
            <ac:spMk id="7" creationId="{A9B5B8F1-E7A7-46A0-9C33-3908B20BF3A4}"/>
          </ac:spMkLst>
        </pc:spChg>
        <pc:spChg chg="mod">
          <ac:chgData name="Blair Thomas" userId="55f761b799593265" providerId="LiveId" clId="{5AEFDBCF-B19C-463C-9C51-DD2642FC7DD5}" dt="2022-05-12T18:15:58.071" v="481" actId="20577"/>
          <ac:spMkLst>
            <pc:docMk/>
            <pc:sldMk cId="4244322907" sldId="268"/>
            <ac:spMk id="9" creationId="{FC08C5C7-CC52-45AE-8570-ADE8C55CA8AC}"/>
          </ac:spMkLst>
        </pc:spChg>
      </pc:sldChg>
      <pc:sldChg chg="modSp mod">
        <pc:chgData name="Blair Thomas" userId="55f761b799593265" providerId="LiveId" clId="{5AEFDBCF-B19C-463C-9C51-DD2642FC7DD5}" dt="2022-05-05T14:43:27.038" v="143" actId="1038"/>
        <pc:sldMkLst>
          <pc:docMk/>
          <pc:sldMk cId="319109217" sldId="269"/>
        </pc:sldMkLst>
        <pc:spChg chg="mod">
          <ac:chgData name="Blair Thomas" userId="55f761b799593265" providerId="LiveId" clId="{5AEFDBCF-B19C-463C-9C51-DD2642FC7DD5}" dt="2022-05-05T14:43:27.038" v="143" actId="1038"/>
          <ac:spMkLst>
            <pc:docMk/>
            <pc:sldMk cId="319109217" sldId="269"/>
            <ac:spMk id="2" creationId="{00000000-0000-0000-0000-000000000000}"/>
          </ac:spMkLst>
        </pc:spChg>
      </pc:sldChg>
      <pc:sldChg chg="modSp mod">
        <pc:chgData name="Blair Thomas" userId="55f761b799593265" providerId="LiveId" clId="{5AEFDBCF-B19C-463C-9C51-DD2642FC7DD5}" dt="2022-05-12T18:24:55.007" v="863" actId="1036"/>
        <pc:sldMkLst>
          <pc:docMk/>
          <pc:sldMk cId="444312565" sldId="271"/>
        </pc:sldMkLst>
        <pc:spChg chg="mod">
          <ac:chgData name="Blair Thomas" userId="55f761b799593265" providerId="LiveId" clId="{5AEFDBCF-B19C-463C-9C51-DD2642FC7DD5}" dt="2022-05-12T18:24:55.007" v="863" actId="1036"/>
          <ac:spMkLst>
            <pc:docMk/>
            <pc:sldMk cId="444312565" sldId="271"/>
            <ac:spMk id="3" creationId="{D7518E4B-7CE0-4A55-895E-DA6FB7142396}"/>
          </ac:spMkLst>
        </pc:spChg>
      </pc:sldChg>
      <pc:sldChg chg="modSp mod">
        <pc:chgData name="Blair Thomas" userId="55f761b799593265" providerId="LiveId" clId="{5AEFDBCF-B19C-463C-9C51-DD2642FC7DD5}" dt="2022-05-12T18:25:09.062" v="869" actId="207"/>
        <pc:sldMkLst>
          <pc:docMk/>
          <pc:sldMk cId="1869266190" sldId="276"/>
        </pc:sldMkLst>
        <pc:spChg chg="mod">
          <ac:chgData name="Blair Thomas" userId="55f761b799593265" providerId="LiveId" clId="{5AEFDBCF-B19C-463C-9C51-DD2642FC7DD5}" dt="2022-05-12T18:25:09.062" v="869" actId="207"/>
          <ac:spMkLst>
            <pc:docMk/>
            <pc:sldMk cId="1869266190" sldId="276"/>
            <ac:spMk id="3" creationId="{D7518E4B-7CE0-4A55-895E-DA6FB7142396}"/>
          </ac:spMkLst>
        </pc:spChg>
      </pc:sldChg>
      <pc:sldChg chg="addSp delSp modSp mod">
        <pc:chgData name="Blair Thomas" userId="55f761b799593265" providerId="LiveId" clId="{5AEFDBCF-B19C-463C-9C51-DD2642FC7DD5}" dt="2022-05-12T18:24:32.372" v="857" actId="27636"/>
        <pc:sldMkLst>
          <pc:docMk/>
          <pc:sldMk cId="3611240935" sldId="278"/>
        </pc:sldMkLst>
        <pc:spChg chg="mod">
          <ac:chgData name="Blair Thomas" userId="55f761b799593265" providerId="LiveId" clId="{5AEFDBCF-B19C-463C-9C51-DD2642FC7DD5}" dt="2022-05-12T18:17:45.514" v="579" actId="20577"/>
          <ac:spMkLst>
            <pc:docMk/>
            <pc:sldMk cId="3611240935" sldId="278"/>
            <ac:spMk id="2" creationId="{8B6E8E09-FB20-41EC-A38D-652AFAA81012}"/>
          </ac:spMkLst>
        </pc:spChg>
        <pc:spChg chg="del">
          <ac:chgData name="Blair Thomas" userId="55f761b799593265" providerId="LiveId" clId="{5AEFDBCF-B19C-463C-9C51-DD2642FC7DD5}" dt="2022-05-12T18:24:16.558" v="841" actId="478"/>
          <ac:spMkLst>
            <pc:docMk/>
            <pc:sldMk cId="3611240935" sldId="278"/>
            <ac:spMk id="3" creationId="{D7518E4B-7CE0-4A55-895E-DA6FB7142396}"/>
          </ac:spMkLst>
        </pc:spChg>
        <pc:spChg chg="add del mod">
          <ac:chgData name="Blair Thomas" userId="55f761b799593265" providerId="LiveId" clId="{5AEFDBCF-B19C-463C-9C51-DD2642FC7DD5}" dt="2022-05-12T18:24:18.563" v="842" actId="478"/>
          <ac:spMkLst>
            <pc:docMk/>
            <pc:sldMk cId="3611240935" sldId="278"/>
            <ac:spMk id="6" creationId="{F3A32CF5-22A3-DD29-DB53-011B1B17EEB0}"/>
          </ac:spMkLst>
        </pc:spChg>
        <pc:spChg chg="add mod">
          <ac:chgData name="Blair Thomas" userId="55f761b799593265" providerId="LiveId" clId="{5AEFDBCF-B19C-463C-9C51-DD2642FC7DD5}" dt="2022-05-12T18:24:32.372" v="857" actId="27636"/>
          <ac:spMkLst>
            <pc:docMk/>
            <pc:sldMk cId="3611240935" sldId="278"/>
            <ac:spMk id="8" creationId="{FD832AAA-4F79-7024-F0AF-940ADFA4B7D2}"/>
          </ac:spMkLst>
        </pc:spChg>
      </pc:sldChg>
      <pc:sldChg chg="addSp delSp modSp mod delAnim modNotesTx">
        <pc:chgData name="Blair Thomas" userId="55f761b799593265" providerId="LiveId" clId="{5AEFDBCF-B19C-463C-9C51-DD2642FC7DD5}" dt="2022-05-12T18:26:21.794" v="887" actId="478"/>
        <pc:sldMkLst>
          <pc:docMk/>
          <pc:sldMk cId="3609036627" sldId="282"/>
        </pc:sldMkLst>
        <pc:spChg chg="add del mod">
          <ac:chgData name="Blair Thomas" userId="55f761b799593265" providerId="LiveId" clId="{5AEFDBCF-B19C-463C-9C51-DD2642FC7DD5}" dt="2022-05-12T18:26:21.794" v="887" actId="478"/>
          <ac:spMkLst>
            <pc:docMk/>
            <pc:sldMk cId="3609036627" sldId="282"/>
            <ac:spMk id="4" creationId="{99608823-BEC5-2E1B-CDF9-3E26C4D1A005}"/>
          </ac:spMkLst>
        </pc:spChg>
        <pc:spChg chg="del mod">
          <ac:chgData name="Blair Thomas" userId="55f761b799593265" providerId="LiveId" clId="{5AEFDBCF-B19C-463C-9C51-DD2642FC7DD5}" dt="2022-05-12T18:26:20.311" v="886" actId="478"/>
          <ac:spMkLst>
            <pc:docMk/>
            <pc:sldMk cId="3609036627" sldId="282"/>
            <ac:spMk id="33795" creationId="{00000000-0000-0000-0000-000000000000}"/>
          </ac:spMkLst>
        </pc:spChg>
        <pc:graphicFrameChg chg="del">
          <ac:chgData name="Blair Thomas" userId="55f761b799593265" providerId="LiveId" clId="{5AEFDBCF-B19C-463C-9C51-DD2642FC7DD5}" dt="2022-05-12T17:40:46.362" v="171" actId="478"/>
          <ac:graphicFrameMkLst>
            <pc:docMk/>
            <pc:sldMk cId="3609036627" sldId="282"/>
            <ac:graphicFrameMk id="3" creationId="{C9462072-BACB-4A1B-9570-9A4781EA74EE}"/>
          </ac:graphicFrameMkLst>
        </pc:graphicFrameChg>
        <pc:graphicFrameChg chg="add mod">
          <ac:chgData name="Blair Thomas" userId="55f761b799593265" providerId="LiveId" clId="{5AEFDBCF-B19C-463C-9C51-DD2642FC7DD5}" dt="2022-05-12T18:25:59.039" v="882" actId="1076"/>
          <ac:graphicFrameMkLst>
            <pc:docMk/>
            <pc:sldMk cId="3609036627" sldId="282"/>
            <ac:graphicFrameMk id="7" creationId="{35D719F9-CAD1-87A5-6721-52C64FCDE14E}"/>
          </ac:graphicFrameMkLst>
        </pc:graphicFrameChg>
        <pc:graphicFrameChg chg="add mod">
          <ac:chgData name="Blair Thomas" userId="55f761b799593265" providerId="LiveId" clId="{5AEFDBCF-B19C-463C-9C51-DD2642FC7DD5}" dt="2022-05-12T18:26:12.009" v="885" actId="1076"/>
          <ac:graphicFrameMkLst>
            <pc:docMk/>
            <pc:sldMk cId="3609036627" sldId="282"/>
            <ac:graphicFrameMk id="8" creationId="{CFE8ED36-0E37-2F5B-DDCE-0CE0FCF48846}"/>
          </ac:graphicFrameMkLst>
        </pc:graphicFrameChg>
      </pc:sldChg>
      <pc:sldChg chg="addSp delSp modSp mod">
        <pc:chgData name="Blair Thomas" userId="55f761b799593265" providerId="LiveId" clId="{5AEFDBCF-B19C-463C-9C51-DD2642FC7DD5}" dt="2022-05-12T18:23:21.282" v="834" actId="20577"/>
        <pc:sldMkLst>
          <pc:docMk/>
          <pc:sldMk cId="3263523344" sldId="481"/>
        </pc:sldMkLst>
        <pc:spChg chg="del mod">
          <ac:chgData name="Blair Thomas" userId="55f761b799593265" providerId="LiveId" clId="{5AEFDBCF-B19C-463C-9C51-DD2642FC7DD5}" dt="2022-05-12T18:22:03.351" v="814" actId="478"/>
          <ac:spMkLst>
            <pc:docMk/>
            <pc:sldMk cId="3263523344" sldId="481"/>
            <ac:spMk id="2" creationId="{1E8F5F26-D982-4206-862B-9E4F5AB564DB}"/>
          </ac:spMkLst>
        </pc:spChg>
        <pc:spChg chg="mod">
          <ac:chgData name="Blair Thomas" userId="55f761b799593265" providerId="LiveId" clId="{5AEFDBCF-B19C-463C-9C51-DD2642FC7DD5}" dt="2022-05-12T18:19:04.035" v="600" actId="20577"/>
          <ac:spMkLst>
            <pc:docMk/>
            <pc:sldMk cId="3263523344" sldId="481"/>
            <ac:spMk id="3" creationId="{D7518E4B-7CE0-4A55-895E-DA6FB7142396}"/>
          </ac:spMkLst>
        </pc:spChg>
        <pc:spChg chg="del mod">
          <ac:chgData name="Blair Thomas" userId="55f761b799593265" providerId="LiveId" clId="{5AEFDBCF-B19C-463C-9C51-DD2642FC7DD5}" dt="2022-05-12T18:22:00.145" v="812" actId="478"/>
          <ac:spMkLst>
            <pc:docMk/>
            <pc:sldMk cId="3263523344" sldId="481"/>
            <ac:spMk id="7" creationId="{A9B5B8F1-E7A7-46A0-9C33-3908B20BF3A4}"/>
          </ac:spMkLst>
        </pc:spChg>
        <pc:spChg chg="add del mod">
          <ac:chgData name="Blair Thomas" userId="55f761b799593265" providerId="LiveId" clId="{5AEFDBCF-B19C-463C-9C51-DD2642FC7DD5}" dt="2022-05-12T18:22:01.994" v="813" actId="478"/>
          <ac:spMkLst>
            <pc:docMk/>
            <pc:sldMk cId="3263523344" sldId="481"/>
            <ac:spMk id="9" creationId="{E1DC72D1-B74A-D8EC-9028-9F0109A75CC2}"/>
          </ac:spMkLst>
        </pc:spChg>
        <pc:spChg chg="add del mod">
          <ac:chgData name="Blair Thomas" userId="55f761b799593265" providerId="LiveId" clId="{5AEFDBCF-B19C-463C-9C51-DD2642FC7DD5}" dt="2022-05-12T18:22:05.501" v="815" actId="478"/>
          <ac:spMkLst>
            <pc:docMk/>
            <pc:sldMk cId="3263523344" sldId="481"/>
            <ac:spMk id="11" creationId="{5817DDF1-A523-87D2-B54C-ADD24712EC4C}"/>
          </ac:spMkLst>
        </pc:spChg>
        <pc:graphicFrameChg chg="add del mod modGraphic">
          <ac:chgData name="Blair Thomas" userId="55f761b799593265" providerId="LiveId" clId="{5AEFDBCF-B19C-463C-9C51-DD2642FC7DD5}" dt="2022-05-12T18:21:20.608" v="710" actId="478"/>
          <ac:graphicFrameMkLst>
            <pc:docMk/>
            <pc:sldMk cId="3263523344" sldId="481"/>
            <ac:graphicFrameMk id="5" creationId="{C0FB5D18-1DF2-23C1-46E0-2A699B9B0C36}"/>
          </ac:graphicFrameMkLst>
        </pc:graphicFrameChg>
        <pc:graphicFrameChg chg="add mod modGraphic">
          <ac:chgData name="Blair Thomas" userId="55f761b799593265" providerId="LiveId" clId="{5AEFDBCF-B19C-463C-9C51-DD2642FC7DD5}" dt="2022-05-12T18:23:21.282" v="834" actId="20577"/>
          <ac:graphicFrameMkLst>
            <pc:docMk/>
            <pc:sldMk cId="3263523344" sldId="481"/>
            <ac:graphicFrameMk id="6" creationId="{08B1CE83-C283-8F2B-0F6C-86F40B90239A}"/>
          </ac:graphicFrameMkLst>
        </pc:graphicFrameChg>
      </pc:sldChg>
      <pc:sldChg chg="add del">
        <pc:chgData name="Blair Thomas" userId="55f761b799593265" providerId="LiveId" clId="{5AEFDBCF-B19C-463C-9C51-DD2642FC7DD5}" dt="2022-05-12T17:41:41.953" v="177"/>
        <pc:sldMkLst>
          <pc:docMk/>
          <pc:sldMk cId="2213898191" sldId="484"/>
        </pc:sldMkLst>
      </pc:sldChg>
      <pc:sldChg chg="addSp delSp modSp add mod">
        <pc:chgData name="Blair Thomas" userId="55f761b799593265" providerId="LiveId" clId="{5AEFDBCF-B19C-463C-9C51-DD2642FC7DD5}" dt="2022-05-12T17:45:56.381" v="416" actId="20577"/>
        <pc:sldMkLst>
          <pc:docMk/>
          <pc:sldMk cId="2990343309" sldId="484"/>
        </pc:sldMkLst>
        <pc:spChg chg="mod">
          <ac:chgData name="Blair Thomas" userId="55f761b799593265" providerId="LiveId" clId="{5AEFDBCF-B19C-463C-9C51-DD2642FC7DD5}" dt="2022-05-12T17:43:33.070" v="238" actId="20577"/>
          <ac:spMkLst>
            <pc:docMk/>
            <pc:sldMk cId="2990343309" sldId="484"/>
            <ac:spMk id="3" creationId="{D7518E4B-7CE0-4A55-895E-DA6FB7142396}"/>
          </ac:spMkLst>
        </pc:spChg>
        <pc:spChg chg="add del mod">
          <ac:chgData name="Blair Thomas" userId="55f761b799593265" providerId="LiveId" clId="{5AEFDBCF-B19C-463C-9C51-DD2642FC7DD5}" dt="2022-05-12T17:43:39.690" v="240" actId="478"/>
          <ac:spMkLst>
            <pc:docMk/>
            <pc:sldMk cId="2990343309" sldId="484"/>
            <ac:spMk id="5" creationId="{57B64618-DAD3-C511-20D9-7148D44038A9}"/>
          </ac:spMkLst>
        </pc:spChg>
        <pc:spChg chg="del">
          <ac:chgData name="Blair Thomas" userId="55f761b799593265" providerId="LiveId" clId="{5AEFDBCF-B19C-463C-9C51-DD2642FC7DD5}" dt="2022-05-12T17:43:37.606" v="239" actId="478"/>
          <ac:spMkLst>
            <pc:docMk/>
            <pc:sldMk cId="2990343309" sldId="484"/>
            <ac:spMk id="7" creationId="{A9B5B8F1-E7A7-46A0-9C33-3908B20BF3A4}"/>
          </ac:spMkLst>
        </pc:spChg>
        <pc:spChg chg="mod">
          <ac:chgData name="Blair Thomas" userId="55f761b799593265" providerId="LiveId" clId="{5AEFDBCF-B19C-463C-9C51-DD2642FC7DD5}" dt="2022-05-12T17:45:56.381" v="416" actId="20577"/>
          <ac:spMkLst>
            <pc:docMk/>
            <pc:sldMk cId="2990343309" sldId="484"/>
            <ac:spMk id="9" creationId="{FC08C5C7-CC52-45AE-8570-ADE8C55CA8AC}"/>
          </ac:spMkLst>
        </pc:spChg>
      </pc:sldChg>
      <pc:sldChg chg="modSp add mod">
        <pc:chgData name="Blair Thomas" userId="55f761b799593265" providerId="LiveId" clId="{5AEFDBCF-B19C-463C-9C51-DD2642FC7DD5}" dt="2022-05-12T18:24:03.573" v="840" actId="1076"/>
        <pc:sldMkLst>
          <pc:docMk/>
          <pc:sldMk cId="171531558" sldId="485"/>
        </pc:sldMkLst>
        <pc:spChg chg="mod">
          <ac:chgData name="Blair Thomas" userId="55f761b799593265" providerId="LiveId" clId="{5AEFDBCF-B19C-463C-9C51-DD2642FC7DD5}" dt="2022-05-12T18:24:03.573" v="840" actId="1076"/>
          <ac:spMkLst>
            <pc:docMk/>
            <pc:sldMk cId="171531558" sldId="485"/>
            <ac:spMk id="3" creationId="{D7518E4B-7CE0-4A55-895E-DA6FB714239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Sheet1!$B$3</c:f>
              <c:strCache>
                <c:ptCount val="1"/>
                <c:pt idx="0">
                  <c:v>Expense Makeup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4E0-4343-8F53-61532D0A3EE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4E0-4343-8F53-61532D0A3EE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4E0-4343-8F53-61532D0A3EE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E4E0-4343-8F53-61532D0A3EE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E4E0-4343-8F53-61532D0A3EEC}"/>
              </c:ext>
            </c:extLst>
          </c:dPt>
          <c:dLbls>
            <c:dLbl>
              <c:idx val="4"/>
              <c:layout>
                <c:manualLayout>
                  <c:x val="6.5656167979002622E-3"/>
                  <c:y val="0.1046121318168562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E0-4343-8F53-61532D0A3EEC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Sheet1!$A$4:$A$8</c:f>
              <c:strCache>
                <c:ptCount val="5"/>
                <c:pt idx="0">
                  <c:v>Building Expense</c:v>
                </c:pt>
                <c:pt idx="1">
                  <c:v>Warehouse Labor</c:v>
                </c:pt>
                <c:pt idx="2">
                  <c:v>G&amp;A Labor Expense</c:v>
                </c:pt>
                <c:pt idx="3">
                  <c:v>Warehouse Operating Expense</c:v>
                </c:pt>
                <c:pt idx="4">
                  <c:v>Interest/Bad Debt</c:v>
                </c:pt>
              </c:strCache>
            </c:strRef>
          </c:cat>
          <c:val>
            <c:numRef>
              <c:f>Sheet1!$B$4:$B$8</c:f>
              <c:numCache>
                <c:formatCode>0%</c:formatCode>
                <c:ptCount val="5"/>
                <c:pt idx="0">
                  <c:v>0.35051546391752575</c:v>
                </c:pt>
                <c:pt idx="1">
                  <c:v>0.24742268041237114</c:v>
                </c:pt>
                <c:pt idx="2">
                  <c:v>0.31958762886597936</c:v>
                </c:pt>
                <c:pt idx="3">
                  <c:v>7.2164948453608241E-2</c:v>
                </c:pt>
                <c:pt idx="4">
                  <c:v>1.0309278350515464E-2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4E0-4343-8F53-61532D0A3EE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Sheet1!$B$10</c:f>
              <c:strCache>
                <c:ptCount val="1"/>
                <c:pt idx="0">
                  <c:v>Revenue Makeup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B54-4C33-A81E-9490A1980F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B54-4C33-A81E-9490A1980F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B54-4C33-A81E-9490A1980F9E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Sheet1!$A$11:$A$13</c:f>
              <c:strCache>
                <c:ptCount val="3"/>
                <c:pt idx="0">
                  <c:v>Storage</c:v>
                </c:pt>
                <c:pt idx="1">
                  <c:v>Handling </c:v>
                </c:pt>
                <c:pt idx="2">
                  <c:v>Accessorial</c:v>
                </c:pt>
              </c:strCache>
            </c:strRef>
          </c:cat>
          <c:val>
            <c:numRef>
              <c:f>Sheet1!$B$11:$B$13</c:f>
              <c:numCache>
                <c:formatCode>General</c:formatCode>
                <c:ptCount val="3"/>
                <c:pt idx="0">
                  <c:v>47</c:v>
                </c:pt>
                <c:pt idx="1">
                  <c:v>50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B54-4C33-A81E-9490A1980F9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B879FE-E4C5-41CF-AD7A-EDA5D4D7961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AB18F1-5F3E-439C-A45F-67BB92D4E92E}">
      <dgm:prSet phldrT="[Text]"/>
      <dgm:spPr/>
      <dgm:t>
        <a:bodyPr/>
        <a:lstStyle/>
        <a:p>
          <a:r>
            <a:rPr lang="en-US" dirty="0"/>
            <a:t>Receipt &amp; Renewal</a:t>
          </a:r>
        </a:p>
      </dgm:t>
    </dgm:pt>
    <dgm:pt modelId="{F836E9E2-E84A-4F9D-85D1-330CE0BCB554}" type="parTrans" cxnId="{CB4ADAFE-172F-49CE-BF52-B04A733CB170}">
      <dgm:prSet/>
      <dgm:spPr/>
      <dgm:t>
        <a:bodyPr/>
        <a:lstStyle/>
        <a:p>
          <a:endParaRPr lang="en-US"/>
        </a:p>
      </dgm:t>
    </dgm:pt>
    <dgm:pt modelId="{F524776A-0D84-43C1-B7A6-F463AC5C4DA8}" type="sibTrans" cxnId="{CB4ADAFE-172F-49CE-BF52-B04A733CB170}">
      <dgm:prSet/>
      <dgm:spPr/>
      <dgm:t>
        <a:bodyPr/>
        <a:lstStyle/>
        <a:p>
          <a:endParaRPr lang="en-US"/>
        </a:p>
      </dgm:t>
    </dgm:pt>
    <dgm:pt modelId="{CA825001-2FCC-41A4-9928-68B61233B366}">
      <dgm:prSet phldrT="[Text]"/>
      <dgm:spPr/>
      <dgm:t>
        <a:bodyPr/>
        <a:lstStyle/>
        <a:p>
          <a:r>
            <a:rPr lang="en-US" dirty="0"/>
            <a:t>Billed by the Pallet</a:t>
          </a:r>
        </a:p>
      </dgm:t>
    </dgm:pt>
    <dgm:pt modelId="{58C8F7E5-A37C-41E0-9A0C-2086AE8FBE11}" type="parTrans" cxnId="{941FE00A-9E8A-4342-93E7-B793EF115952}">
      <dgm:prSet/>
      <dgm:spPr/>
      <dgm:t>
        <a:bodyPr/>
        <a:lstStyle/>
        <a:p>
          <a:endParaRPr lang="en-US"/>
        </a:p>
      </dgm:t>
    </dgm:pt>
    <dgm:pt modelId="{2F60A206-08F1-477B-A61F-4FC481EF8585}" type="sibTrans" cxnId="{941FE00A-9E8A-4342-93E7-B793EF115952}">
      <dgm:prSet/>
      <dgm:spPr/>
      <dgm:t>
        <a:bodyPr/>
        <a:lstStyle/>
        <a:p>
          <a:endParaRPr lang="en-US"/>
        </a:p>
      </dgm:t>
    </dgm:pt>
    <dgm:pt modelId="{A4E14A9B-46CD-4CE0-87FF-8B84181204B6}">
      <dgm:prSet phldrT="[Text]"/>
      <dgm:spPr>
        <a:solidFill>
          <a:srgbClr val="FFFF0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Storage by Space</a:t>
          </a:r>
        </a:p>
      </dgm:t>
    </dgm:pt>
    <dgm:pt modelId="{6F498D00-4D6E-4E94-B8C9-F1B4F6992894}" type="parTrans" cxnId="{F07F4F9F-0240-4D55-9A5B-AFC074C98757}">
      <dgm:prSet/>
      <dgm:spPr/>
      <dgm:t>
        <a:bodyPr/>
        <a:lstStyle/>
        <a:p>
          <a:endParaRPr lang="en-US"/>
        </a:p>
      </dgm:t>
    </dgm:pt>
    <dgm:pt modelId="{49935190-3769-41B0-8ACA-E7DCB3B1EA15}" type="sibTrans" cxnId="{F07F4F9F-0240-4D55-9A5B-AFC074C98757}">
      <dgm:prSet/>
      <dgm:spPr/>
      <dgm:t>
        <a:bodyPr/>
        <a:lstStyle/>
        <a:p>
          <a:endParaRPr lang="en-US"/>
        </a:p>
      </dgm:t>
    </dgm:pt>
    <dgm:pt modelId="{F34E20E9-D2BC-41EF-8578-9F1EF89CEA5F}">
      <dgm:prSet phldrT="[Text]"/>
      <dgm:spPr/>
      <dgm:t>
        <a:bodyPr/>
        <a:lstStyle/>
        <a:p>
          <a:r>
            <a:rPr lang="en-US" dirty="0"/>
            <a:t>Billed by the Sq Ft</a:t>
          </a:r>
        </a:p>
      </dgm:t>
    </dgm:pt>
    <dgm:pt modelId="{C6A2A673-502D-4082-8F73-C214A8BE2E2D}" type="parTrans" cxnId="{CD1B0461-F032-47BE-BC73-E9A2A69D996B}">
      <dgm:prSet/>
      <dgm:spPr/>
      <dgm:t>
        <a:bodyPr/>
        <a:lstStyle/>
        <a:p>
          <a:endParaRPr lang="en-US"/>
        </a:p>
      </dgm:t>
    </dgm:pt>
    <dgm:pt modelId="{2C62E1FC-188F-4D5D-856D-FB00DCB7F9D2}" type="sibTrans" cxnId="{CD1B0461-F032-47BE-BC73-E9A2A69D996B}">
      <dgm:prSet/>
      <dgm:spPr/>
      <dgm:t>
        <a:bodyPr/>
        <a:lstStyle/>
        <a:p>
          <a:endParaRPr lang="en-US"/>
        </a:p>
      </dgm:t>
    </dgm:pt>
    <dgm:pt modelId="{D238D55A-4044-47B4-94B3-E06966B9A140}" type="pres">
      <dgm:prSet presAssocID="{07B879FE-E4C5-41CF-AD7A-EDA5D4D7961B}" presName="linear" presStyleCnt="0">
        <dgm:presLayoutVars>
          <dgm:animLvl val="lvl"/>
          <dgm:resizeHandles val="exact"/>
        </dgm:presLayoutVars>
      </dgm:prSet>
      <dgm:spPr/>
    </dgm:pt>
    <dgm:pt modelId="{B28713B9-D187-4D1F-AF4A-9F9D60B758C8}" type="pres">
      <dgm:prSet presAssocID="{F0AB18F1-5F3E-439C-A45F-67BB92D4E92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F5DF9B5-0DB4-4FC9-B47D-F388D64718B5}" type="pres">
      <dgm:prSet presAssocID="{F0AB18F1-5F3E-439C-A45F-67BB92D4E92E}" presName="childText" presStyleLbl="revTx" presStyleIdx="0" presStyleCnt="2">
        <dgm:presLayoutVars>
          <dgm:bulletEnabled val="1"/>
        </dgm:presLayoutVars>
      </dgm:prSet>
      <dgm:spPr/>
    </dgm:pt>
    <dgm:pt modelId="{FCF37BFC-3F59-44B3-A6DD-2A92C3846BA8}" type="pres">
      <dgm:prSet presAssocID="{A4E14A9B-46CD-4CE0-87FF-8B84181204B6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89C146C6-0AF6-4ADB-A05B-196BC0049CC1}" type="pres">
      <dgm:prSet presAssocID="{A4E14A9B-46CD-4CE0-87FF-8B84181204B6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941FE00A-9E8A-4342-93E7-B793EF115952}" srcId="{F0AB18F1-5F3E-439C-A45F-67BB92D4E92E}" destId="{CA825001-2FCC-41A4-9928-68B61233B366}" srcOrd="0" destOrd="0" parTransId="{58C8F7E5-A37C-41E0-9A0C-2086AE8FBE11}" sibTransId="{2F60A206-08F1-477B-A61F-4FC481EF8585}"/>
    <dgm:cxn modelId="{CD1B0461-F032-47BE-BC73-E9A2A69D996B}" srcId="{A4E14A9B-46CD-4CE0-87FF-8B84181204B6}" destId="{F34E20E9-D2BC-41EF-8578-9F1EF89CEA5F}" srcOrd="0" destOrd="0" parTransId="{C6A2A673-502D-4082-8F73-C214A8BE2E2D}" sibTransId="{2C62E1FC-188F-4D5D-856D-FB00DCB7F9D2}"/>
    <dgm:cxn modelId="{0FCA9845-B23C-4261-A23D-FEB9D87EB247}" type="presOf" srcId="{A4E14A9B-46CD-4CE0-87FF-8B84181204B6}" destId="{FCF37BFC-3F59-44B3-A6DD-2A92C3846BA8}" srcOrd="0" destOrd="0" presId="urn:microsoft.com/office/officeart/2005/8/layout/vList2"/>
    <dgm:cxn modelId="{4114C19B-B631-4E70-A0AA-7EE331883F2F}" type="presOf" srcId="{F34E20E9-D2BC-41EF-8578-9F1EF89CEA5F}" destId="{89C146C6-0AF6-4ADB-A05B-196BC0049CC1}" srcOrd="0" destOrd="0" presId="urn:microsoft.com/office/officeart/2005/8/layout/vList2"/>
    <dgm:cxn modelId="{F07F4F9F-0240-4D55-9A5B-AFC074C98757}" srcId="{07B879FE-E4C5-41CF-AD7A-EDA5D4D7961B}" destId="{A4E14A9B-46CD-4CE0-87FF-8B84181204B6}" srcOrd="1" destOrd="0" parTransId="{6F498D00-4D6E-4E94-B8C9-F1B4F6992894}" sibTransId="{49935190-3769-41B0-8ACA-E7DCB3B1EA15}"/>
    <dgm:cxn modelId="{1A3460D9-DBEF-4194-A9FD-B72459C99A4E}" type="presOf" srcId="{07B879FE-E4C5-41CF-AD7A-EDA5D4D7961B}" destId="{D238D55A-4044-47B4-94B3-E06966B9A140}" srcOrd="0" destOrd="0" presId="urn:microsoft.com/office/officeart/2005/8/layout/vList2"/>
    <dgm:cxn modelId="{BC76CFDD-1FD6-4E4A-8257-8DB2F6E35FBB}" type="presOf" srcId="{CA825001-2FCC-41A4-9928-68B61233B366}" destId="{1F5DF9B5-0DB4-4FC9-B47D-F388D64718B5}" srcOrd="0" destOrd="0" presId="urn:microsoft.com/office/officeart/2005/8/layout/vList2"/>
    <dgm:cxn modelId="{D897FEEA-46F2-43DA-BFED-954E31FB76C4}" type="presOf" srcId="{F0AB18F1-5F3E-439C-A45F-67BB92D4E92E}" destId="{B28713B9-D187-4D1F-AF4A-9F9D60B758C8}" srcOrd="0" destOrd="0" presId="urn:microsoft.com/office/officeart/2005/8/layout/vList2"/>
    <dgm:cxn modelId="{CB4ADAFE-172F-49CE-BF52-B04A733CB170}" srcId="{07B879FE-E4C5-41CF-AD7A-EDA5D4D7961B}" destId="{F0AB18F1-5F3E-439C-A45F-67BB92D4E92E}" srcOrd="0" destOrd="0" parTransId="{F836E9E2-E84A-4F9D-85D1-330CE0BCB554}" sibTransId="{F524776A-0D84-43C1-B7A6-F463AC5C4DA8}"/>
    <dgm:cxn modelId="{B9DBF3B7-80D0-461F-9630-2905E0CC3DF0}" type="presParOf" srcId="{D238D55A-4044-47B4-94B3-E06966B9A140}" destId="{B28713B9-D187-4D1F-AF4A-9F9D60B758C8}" srcOrd="0" destOrd="0" presId="urn:microsoft.com/office/officeart/2005/8/layout/vList2"/>
    <dgm:cxn modelId="{A386DAB8-97AF-486C-9F8F-3E0C6E6A7543}" type="presParOf" srcId="{D238D55A-4044-47B4-94B3-E06966B9A140}" destId="{1F5DF9B5-0DB4-4FC9-B47D-F388D64718B5}" srcOrd="1" destOrd="0" presId="urn:microsoft.com/office/officeart/2005/8/layout/vList2"/>
    <dgm:cxn modelId="{2F1E6AB1-3900-40FD-9331-95B09A423C47}" type="presParOf" srcId="{D238D55A-4044-47B4-94B3-E06966B9A140}" destId="{FCF37BFC-3F59-44B3-A6DD-2A92C3846BA8}" srcOrd="2" destOrd="0" presId="urn:microsoft.com/office/officeart/2005/8/layout/vList2"/>
    <dgm:cxn modelId="{B0E58523-79EC-4149-8115-5AEA5D2CD4D2}" type="presParOf" srcId="{D238D55A-4044-47B4-94B3-E06966B9A140}" destId="{89C146C6-0AF6-4ADB-A05B-196BC0049CC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8713B9-D187-4D1F-AF4A-9F9D60B758C8}">
      <dsp:nvSpPr>
        <dsp:cNvPr id="0" name=""/>
        <dsp:cNvSpPr/>
      </dsp:nvSpPr>
      <dsp:spPr>
        <a:xfrm>
          <a:off x="0" y="4749"/>
          <a:ext cx="6096000" cy="11992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Receipt &amp; Renewal</a:t>
          </a:r>
        </a:p>
      </dsp:txBody>
      <dsp:txXfrm>
        <a:off x="58543" y="63292"/>
        <a:ext cx="5978914" cy="1082164"/>
      </dsp:txXfrm>
    </dsp:sp>
    <dsp:sp modelId="{1F5DF9B5-0DB4-4FC9-B47D-F388D64718B5}">
      <dsp:nvSpPr>
        <dsp:cNvPr id="0" name=""/>
        <dsp:cNvSpPr/>
      </dsp:nvSpPr>
      <dsp:spPr>
        <a:xfrm>
          <a:off x="0" y="1204000"/>
          <a:ext cx="6096000" cy="82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63500" rIns="355600" bIns="63500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900" kern="1200" dirty="0"/>
            <a:t>Billed by the Pallet</a:t>
          </a:r>
        </a:p>
      </dsp:txBody>
      <dsp:txXfrm>
        <a:off x="0" y="1204000"/>
        <a:ext cx="6096000" cy="828000"/>
      </dsp:txXfrm>
    </dsp:sp>
    <dsp:sp modelId="{FCF37BFC-3F59-44B3-A6DD-2A92C3846BA8}">
      <dsp:nvSpPr>
        <dsp:cNvPr id="0" name=""/>
        <dsp:cNvSpPr/>
      </dsp:nvSpPr>
      <dsp:spPr>
        <a:xfrm>
          <a:off x="0" y="2032000"/>
          <a:ext cx="6096000" cy="1199250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>
              <a:solidFill>
                <a:schemeClr val="tx1"/>
              </a:solidFill>
            </a:rPr>
            <a:t>Storage by Space</a:t>
          </a:r>
        </a:p>
      </dsp:txBody>
      <dsp:txXfrm>
        <a:off x="58543" y="2090543"/>
        <a:ext cx="5978914" cy="1082164"/>
      </dsp:txXfrm>
    </dsp:sp>
    <dsp:sp modelId="{89C146C6-0AF6-4ADB-A05B-196BC0049CC1}">
      <dsp:nvSpPr>
        <dsp:cNvPr id="0" name=""/>
        <dsp:cNvSpPr/>
      </dsp:nvSpPr>
      <dsp:spPr>
        <a:xfrm>
          <a:off x="0" y="3231250"/>
          <a:ext cx="6096000" cy="82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63500" rIns="355600" bIns="63500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900" kern="1200" dirty="0"/>
            <a:t>Billed by the Sq Ft</a:t>
          </a:r>
        </a:p>
      </dsp:txBody>
      <dsp:txXfrm>
        <a:off x="0" y="3231250"/>
        <a:ext cx="6096000" cy="828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9E7B43B-65C1-4362-845A-63B7EC7BB22B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A0820F0-AC58-4485-A624-7CB5075EF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62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0820F0-AC58-4485-A624-7CB5075EF2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054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49BE9DE8-2A35-48DF-BF2B-54C977F871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1363" indent="-284163"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1413" indent="-227013"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7013"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7013"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7013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7013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7013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7013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fld id="{8BBCD548-770C-4491-9DE9-D6B055D03843}" type="slidenum">
              <a:rPr lang="en-US" altLang="en-US">
                <a:solidFill>
                  <a:srgbClr val="000000"/>
                </a:solidFill>
              </a:rPr>
              <a:pPr/>
              <a:t>17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67362D95-C6C9-4C19-886B-97ACF1C313B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9C9FDF5E-94AA-44D9-8381-814A7E440D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9722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49BE9DE8-2A35-48DF-BF2B-54C977F871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1363" indent="-284163"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1413" indent="-227013"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7013"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7013"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7013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7013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7013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7013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fld id="{8BBCD548-770C-4491-9DE9-D6B055D03843}" type="slidenum">
              <a:rPr lang="en-US" altLang="en-US">
                <a:solidFill>
                  <a:srgbClr val="000000"/>
                </a:solidFill>
              </a:rPr>
              <a:pPr/>
              <a:t>18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67362D95-C6C9-4C19-886B-97ACF1C313B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9C9FDF5E-94AA-44D9-8381-814A7E440D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8527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1F440322-05A4-4DCD-A6FB-B5258F9EC4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1363" indent="-284163"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1413" indent="-227013"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7013"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7013"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7013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7013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7013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7013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fld id="{E489A5C2-B344-4D43-A991-EA0A7ED9C914}" type="slidenum">
              <a:rPr lang="en-US" altLang="en-US">
                <a:solidFill>
                  <a:srgbClr val="000000"/>
                </a:solidFill>
              </a:rPr>
              <a:pPr/>
              <a:t>19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125F7BF3-2022-4A8B-A7D4-146F219806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AD0B1482-2788-4D5B-85B8-8A805053DA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52445865-EF10-4303-AFCD-77382FB34F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1363" indent="-284163"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1413" indent="-227013"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7013"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7013"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7013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7013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7013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7013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fld id="{810FBB6A-071C-4979-A645-CC71C64C68D6}" type="slidenum">
              <a:rPr lang="en-US" altLang="en-US">
                <a:solidFill>
                  <a:srgbClr val="000000"/>
                </a:solidFill>
              </a:rPr>
              <a:pPr/>
              <a:t>20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2D6C789D-00F8-4040-9FED-D24763586D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6B705478-F3E9-493D-9DB6-B9CC6EC5A8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0820F0-AC58-4485-A624-7CB5075EF2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285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Discussion of the basic cost drivers and how those play into pricing.  List examples of space cost, labor costs, tech, and equipment.  </a:t>
            </a:r>
          </a:p>
          <a:p>
            <a:endParaRPr lang="en-US" dirty="0"/>
          </a:p>
          <a:p>
            <a:r>
              <a:rPr lang="en-US" dirty="0"/>
              <a:t>So if you’re going to enter into a relationship with a 3pl, let’s consider a few factors: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0820F0-AC58-4485-A624-7CB5075EF2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6938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Handling is pretty straightforward- just 2 types typically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0820F0-AC58-4485-A624-7CB5075EF2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956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</p:spPr>
        <p:txBody>
          <a:bodyPr lIns="93177" tIns="46589" rIns="93177" bIns="46589"/>
          <a:lstStyle>
            <a:lvl1pPr defTabSz="9269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7066" indent="-291179" defTabSz="9269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717" indent="-232943" defTabSz="9269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604" indent="-232943" defTabSz="9269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491" indent="-232943" defTabSz="9269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2377" indent="-232943" defTabSz="926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8264" indent="-232943" defTabSz="926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4151" indent="-232943" defTabSz="926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60038" indent="-232943" defTabSz="926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C076ADF-4CF8-4AB9-B5D6-CF53938E006D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4720" y="4414177"/>
            <a:ext cx="5140960" cy="4183380"/>
          </a:xfrm>
          <a:noFill/>
        </p:spPr>
        <p:txBody>
          <a:bodyPr lIns="93341" tIns="46672" rIns="93341" bIns="46672"/>
          <a:lstStyle/>
          <a:p>
            <a:pPr marL="171450" indent="-171450">
              <a:buFontTx/>
              <a:buChar char="-"/>
            </a:pPr>
            <a:r>
              <a:rPr lang="en-US" dirty="0"/>
              <a:t>Public vs contract relationships</a:t>
            </a:r>
          </a:p>
          <a:p>
            <a:pPr marL="171450" indent="-171450">
              <a:buFontTx/>
              <a:buChar char="-"/>
            </a:pPr>
            <a:r>
              <a:rPr lang="en-US" dirty="0"/>
              <a:t>Pricing options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Talk about the spectrum of space billing vs pallet or unit billing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Talk about the difference between per hour billing and per unit billing</a:t>
            </a:r>
          </a:p>
          <a:p>
            <a:pPr marL="171450" indent="-171450">
              <a:buFontTx/>
              <a:buChar char="-"/>
            </a:pPr>
            <a:r>
              <a:rPr lang="en-US" dirty="0"/>
              <a:t>How far “up” the organization do we want to go?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Are you willing to outsource storage of goods?  What about shipments to customers?  Validation of inbound material accuracy, or even testing?</a:t>
            </a:r>
          </a:p>
          <a:p>
            <a:endParaRPr lang="en-US" dirty="0"/>
          </a:p>
        </p:txBody>
      </p:sp>
      <p:sp>
        <p:nvSpPr>
          <p:cNvPr id="80900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2713" y="239713"/>
            <a:ext cx="4097337" cy="3071812"/>
          </a:xfrm>
          <a:ln cap="flat"/>
        </p:spPr>
      </p:sp>
    </p:spTree>
    <p:extLst>
      <p:ext uri="{BB962C8B-B14F-4D97-AF65-F5344CB8AC3E}">
        <p14:creationId xmlns:p14="http://schemas.microsoft.com/office/powerpoint/2010/main" val="4258673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</p:spPr>
        <p:txBody>
          <a:bodyPr lIns="93177" tIns="46589" rIns="93177" bIns="46589"/>
          <a:lstStyle>
            <a:lvl1pPr defTabSz="9269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7066" indent="-291179" defTabSz="9269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717" indent="-232943" defTabSz="9269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604" indent="-232943" defTabSz="9269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491" indent="-232943" defTabSz="9269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2377" indent="-232943" defTabSz="926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8264" indent="-232943" defTabSz="926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4151" indent="-232943" defTabSz="926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60038" indent="-232943" defTabSz="926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C076ADF-4CF8-4AB9-B5D6-CF53938E006D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4720" y="4414177"/>
            <a:ext cx="5140960" cy="4183380"/>
          </a:xfrm>
          <a:noFill/>
        </p:spPr>
        <p:txBody>
          <a:bodyPr lIns="93341" tIns="46672" rIns="93341" bIns="46672"/>
          <a:lstStyle/>
          <a:p>
            <a:r>
              <a:rPr lang="en-US" dirty="0"/>
              <a:t>Delayed Differentiation- banneton and dell computers (old examples)</a:t>
            </a:r>
          </a:p>
          <a:p>
            <a:r>
              <a:rPr lang="en-US" dirty="0"/>
              <a:t>Expertise- many don’t know their ass from their elbows when it comes to logistics operations, especially in warehousing</a:t>
            </a:r>
          </a:p>
          <a:p>
            <a:r>
              <a:rPr lang="en-US" dirty="0"/>
              <a:t>Speed to Market- Talk about smokes being on the shelf in Michigan a week after being manufactured and the parallel of FBC using Alliance Beverage</a:t>
            </a:r>
          </a:p>
          <a:p>
            <a:r>
              <a:rPr lang="en-US" dirty="0"/>
              <a:t>Capacity &amp; Scale- Utilizing shared resources in a PW environment can save you from hiring a supervisor/manager, etc.</a:t>
            </a:r>
          </a:p>
          <a:p>
            <a:r>
              <a:rPr lang="en-US" dirty="0"/>
              <a:t>VAS Offerings- Holiday displays like Hickory Farms and the calendar guys would never make it without VAS offerings and scalability of 3pl services</a:t>
            </a:r>
          </a:p>
          <a:p>
            <a:r>
              <a:rPr lang="en-US" dirty="0"/>
              <a:t>Financial Considerations- maybe you are leveraged heavily, and can’t get access to capital.  Maybe you have dramatic seasonality that makes your inventories grow dramatically, requiring excess capacity.</a:t>
            </a:r>
          </a:p>
          <a:p>
            <a:endParaRPr lang="en-US" dirty="0"/>
          </a:p>
          <a:p>
            <a:r>
              <a:rPr lang="en-US" dirty="0"/>
              <a:t>So depending on what you’re looking for, let’s get into what to consider when choosing a partner.</a:t>
            </a:r>
          </a:p>
        </p:txBody>
      </p:sp>
      <p:sp>
        <p:nvSpPr>
          <p:cNvPr id="80900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2713" y="239713"/>
            <a:ext cx="4097337" cy="3071812"/>
          </a:xfrm>
          <a:ln cap="flat"/>
        </p:spPr>
      </p:sp>
    </p:spTree>
    <p:extLst>
      <p:ext uri="{BB962C8B-B14F-4D97-AF65-F5344CB8AC3E}">
        <p14:creationId xmlns:p14="http://schemas.microsoft.com/office/powerpoint/2010/main" val="3773882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</p:spPr>
        <p:txBody>
          <a:bodyPr lIns="93177" tIns="46589" rIns="93177" bIns="46589"/>
          <a:lstStyle>
            <a:lvl1pPr defTabSz="9269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7066" indent="-291179" defTabSz="9269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717" indent="-232943" defTabSz="9269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604" indent="-232943" defTabSz="9269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491" indent="-232943" defTabSz="9269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2377" indent="-232943" defTabSz="926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8264" indent="-232943" defTabSz="926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4151" indent="-232943" defTabSz="926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60038" indent="-232943" defTabSz="926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C076ADF-4CF8-4AB9-B5D6-CF53938E006D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4720" y="4414177"/>
            <a:ext cx="5140960" cy="4183380"/>
          </a:xfrm>
          <a:noFill/>
        </p:spPr>
        <p:txBody>
          <a:bodyPr lIns="93341" tIns="46672" rIns="93341" bIns="46672"/>
          <a:lstStyle/>
          <a:p>
            <a:endParaRPr lang="en-US" dirty="0"/>
          </a:p>
        </p:txBody>
      </p:sp>
      <p:sp>
        <p:nvSpPr>
          <p:cNvPr id="80900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2713" y="239713"/>
            <a:ext cx="4097337" cy="3071812"/>
          </a:xfrm>
          <a:ln cap="flat"/>
        </p:spPr>
      </p:sp>
    </p:spTree>
    <p:extLst>
      <p:ext uri="{BB962C8B-B14F-4D97-AF65-F5344CB8AC3E}">
        <p14:creationId xmlns:p14="http://schemas.microsoft.com/office/powerpoint/2010/main" val="31091156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Properties= weights/dimensions,</a:t>
            </a:r>
            <a:r>
              <a:rPr lang="en-US" baseline="0" dirty="0"/>
              <a:t> thickness/grade of the steel, purity of the milkfat, </a:t>
            </a:r>
            <a:r>
              <a:rPr lang="en-US" baseline="0" dirty="0" err="1"/>
              <a:t>etc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EDD= Every damn day!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0820F0-AC58-4485-A624-7CB5075EF22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9149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49BE9DE8-2A35-48DF-BF2B-54C977F871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1363" indent="-284163"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1413" indent="-227013"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7013"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7013" defTabSz="911225"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7013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7013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7013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7013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fld id="{8BBCD548-770C-4491-9DE9-D6B055D03843}" type="slidenum">
              <a:rPr lang="en-US" altLang="en-US">
                <a:solidFill>
                  <a:srgbClr val="000000"/>
                </a:solidFill>
              </a:rPr>
              <a:pPr/>
              <a:t>16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67362D95-C6C9-4C19-886B-97ACF1C313B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9C9FDF5E-94AA-44D9-8381-814A7E440D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410"/>
            <a:ext cx="9144000" cy="671317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524000"/>
            <a:ext cx="7086600" cy="1089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819400"/>
            <a:ext cx="7162800" cy="2895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735BAA6-FC11-40E5-BCE2-AF9860BA98BA}" type="datetimeFigureOut">
              <a:rPr lang="en-US" smtClean="0"/>
              <a:pPr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E6D5-6CE6-40A4-B76A-569C5E9B1F9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4020207" y="85001"/>
            <a:ext cx="4742793" cy="829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09263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BAA6-FC11-40E5-BCE2-AF9860BA98B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E6D5-6CE6-40A4-B76A-569C5E9B1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58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BAA6-FC11-40E5-BCE2-AF9860BA98B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E6D5-6CE6-40A4-B76A-569C5E9B1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27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BAA6-FC11-40E5-BCE2-AF9860BA98B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E6D5-6CE6-40A4-B76A-569C5E9B1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204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BAA6-FC11-40E5-BCE2-AF9860BA98B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E6D5-6CE6-40A4-B76A-569C5E9B1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77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C73E5-0085-4D70-875A-A30A15D55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3474E-2456-4078-A88E-0FACF3470272}" type="datetimeFigureOut">
              <a:rPr lang="en-US"/>
              <a:pPr>
                <a:defRPr/>
              </a:pPr>
              <a:t>5/12/2022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186F9-2BB4-4691-8D8E-5FE263939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8466B-B78B-45D9-9179-747EB484A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0364A-07D4-474F-897A-CF169D97AE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1975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C73E5-0085-4D70-875A-A30A15D55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3474E-2456-4078-A88E-0FACF3470272}" type="datetimeFigureOut">
              <a:rPr lang="en-US"/>
              <a:pPr>
                <a:defRPr/>
              </a:pPr>
              <a:t>5/12/2022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186F9-2BB4-4691-8D8E-5FE263939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8466B-B78B-45D9-9179-747EB484A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0364A-07D4-474F-897A-CF169D97AE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6538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C73E5-0085-4D70-875A-A30A15D55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3474E-2456-4078-A88E-0FACF3470272}" type="datetimeFigureOut">
              <a:rPr lang="en-US"/>
              <a:pPr>
                <a:defRPr/>
              </a:pPr>
              <a:t>5/12/2022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186F9-2BB4-4691-8D8E-5FE263939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8466B-B78B-45D9-9179-747EB484A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0364A-07D4-474F-897A-CF169D97AE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695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410"/>
            <a:ext cx="9144000" cy="671317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524000"/>
            <a:ext cx="7086600" cy="1089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819400"/>
            <a:ext cx="7162800" cy="2895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735BAA6-FC11-40E5-BCE2-AF9860BA98BA}" type="datetimeFigureOut">
              <a:rPr lang="en-US" smtClean="0"/>
              <a:pPr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E6D5-6CE6-40A4-B76A-569C5E9B1F9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4020207" y="85001"/>
            <a:ext cx="4742793" cy="829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2852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001"/>
            <a:ext cx="9144000" cy="671317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524000"/>
            <a:ext cx="7086600" cy="1089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819400"/>
            <a:ext cx="7162800" cy="2895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735BAA6-FC11-40E5-BCE2-AF9860BA98BA}" type="datetimeFigureOut">
              <a:rPr lang="en-US" smtClean="0"/>
              <a:pPr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E6D5-6CE6-40A4-B76A-569C5E9B1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01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BAA6-FC11-40E5-BCE2-AF9860BA98B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E6D5-6CE6-40A4-B76A-569C5E9B1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1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BAA6-FC11-40E5-BCE2-AF9860BA98B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E6D5-6CE6-40A4-B76A-569C5E9B1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354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BAA6-FC11-40E5-BCE2-AF9860BA98B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E6D5-6CE6-40A4-B76A-569C5E9B1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177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BAA6-FC11-40E5-BCE2-AF9860BA98B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E6D5-6CE6-40A4-B76A-569C5E9B1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444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BAA6-FC11-40E5-BCE2-AF9860BA98B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E6D5-6CE6-40A4-B76A-569C5E9B1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822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BAA6-FC11-40E5-BCE2-AF9860BA98B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E6D5-6CE6-40A4-B76A-569C5E9B1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58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621"/>
            <a:ext cx="9144000" cy="671317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5BAA6-FC11-40E5-BCE2-AF9860BA98B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7E6D5-6CE6-40A4-B76A-569C5E9B1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607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2" r:id="rId14"/>
    <p:sldLayoutId id="2147483663" r:id="rId15"/>
    <p:sldLayoutId id="2147483664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bthomas@columbian.u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hyperlink" Target="https://www.linkedin.com/in/blairythomas/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905000"/>
            <a:ext cx="7086600" cy="1089025"/>
          </a:xfrm>
        </p:spPr>
        <p:txBody>
          <a:bodyPr>
            <a:normAutofit fontScale="90000"/>
          </a:bodyPr>
          <a:lstStyle/>
          <a:p>
            <a:r>
              <a:rPr lang="en-US" dirty="0"/>
              <a:t>3PL Economics and Partnership Considerations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200400"/>
            <a:ext cx="7162800" cy="28956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ASCM Grand Rapids</a:t>
            </a:r>
          </a:p>
          <a:p>
            <a:r>
              <a:rPr lang="en-US" sz="2800" dirty="0"/>
              <a:t>Monthly Professional Development Meeting</a:t>
            </a:r>
          </a:p>
          <a:p>
            <a:r>
              <a:rPr lang="en-US" dirty="0"/>
              <a:t>May 12, 2022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56502D-A622-69DD-96F3-E4E13455B8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5634718"/>
            <a:ext cx="2857500" cy="4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676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7518E4B-7CE0-4A55-895E-DA6FB7142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2600" y="106363"/>
            <a:ext cx="3276600" cy="808037"/>
          </a:xfrm>
          <a:solidFill>
            <a:srgbClr val="FFFF00"/>
          </a:solidFill>
        </p:spPr>
        <p:txBody>
          <a:bodyPr/>
          <a:lstStyle/>
          <a:p>
            <a:pPr algn="r"/>
            <a:r>
              <a:rPr lang="en-US" sz="3200" dirty="0">
                <a:latin typeface="+mn-lt"/>
              </a:rPr>
              <a:t>Gross Square Feet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C08C5C7-CC52-45AE-8570-ADE8C55CA8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000" y="1600200"/>
            <a:ext cx="8305800" cy="4525963"/>
          </a:xfrm>
        </p:spPr>
        <p:txBody>
          <a:bodyPr/>
          <a:lstStyle/>
          <a:p>
            <a:r>
              <a:rPr lang="en-US" dirty="0"/>
              <a:t>Gross Square Feet is the actual storage space used, PLUS allocated common or unusable space such as:</a:t>
            </a:r>
          </a:p>
          <a:p>
            <a:pPr lvl="1"/>
            <a:r>
              <a:rPr lang="en-US" dirty="0"/>
              <a:t>Aisles</a:t>
            </a:r>
          </a:p>
          <a:p>
            <a:pPr lvl="1"/>
            <a:r>
              <a:rPr lang="en-US" dirty="0"/>
              <a:t>Dock Areas</a:t>
            </a:r>
          </a:p>
          <a:p>
            <a:pPr lvl="1"/>
            <a:r>
              <a:rPr lang="en-US" dirty="0"/>
              <a:t>18” Perimeter</a:t>
            </a:r>
          </a:p>
          <a:p>
            <a:pPr lvl="1"/>
            <a:r>
              <a:rPr lang="en-US" dirty="0"/>
              <a:t>Support Beams throughout warehouse</a:t>
            </a:r>
          </a:p>
          <a:p>
            <a:pPr lvl="1"/>
            <a:r>
              <a:rPr lang="en-US" dirty="0"/>
              <a:t>Workable Empty Space</a:t>
            </a:r>
          </a:p>
          <a:p>
            <a:pPr lvl="1"/>
            <a:r>
              <a:rPr lang="en-US" dirty="0"/>
              <a:t>Breakrooms, Office, Bathrooms</a:t>
            </a:r>
          </a:p>
          <a:p>
            <a:pPr lvl="1"/>
            <a:r>
              <a:rPr lang="en-US" dirty="0"/>
              <a:t>Forklift Parking/Charging Area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F1D9F-EE25-4A96-AF0F-CE716521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F4EC26-362A-47D9-910B-73A865478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266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7518E4B-7CE0-4A55-895E-DA6FB7142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52400"/>
            <a:ext cx="8229600" cy="1143000"/>
          </a:xfrm>
        </p:spPr>
        <p:txBody>
          <a:bodyPr/>
          <a:lstStyle/>
          <a:p>
            <a:pPr algn="r"/>
            <a:r>
              <a:rPr lang="en-US" sz="3200" dirty="0">
                <a:latin typeface="+mn-lt"/>
              </a:rPr>
              <a:t>Accessorial Costs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C08C5C7-CC52-45AE-8570-ADE8C55CA8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000" y="1600200"/>
            <a:ext cx="8305800" cy="4525963"/>
          </a:xfrm>
        </p:spPr>
        <p:txBody>
          <a:bodyPr/>
          <a:lstStyle/>
          <a:p>
            <a:r>
              <a:rPr lang="en-US" dirty="0"/>
              <a:t>Accessorial Revenue is charged to customers for services or products incurred outside the scope of the contracted rates</a:t>
            </a:r>
          </a:p>
          <a:p>
            <a:r>
              <a:rPr lang="en-US" dirty="0"/>
              <a:t>Accessorial charges are typically tied to 3 types of expenses:</a:t>
            </a:r>
          </a:p>
          <a:p>
            <a:pPr lvl="1"/>
            <a:r>
              <a:rPr lang="en-US" dirty="0"/>
              <a:t>Warehouse Labor</a:t>
            </a:r>
          </a:p>
          <a:p>
            <a:pPr lvl="1"/>
            <a:r>
              <a:rPr lang="en-US" dirty="0"/>
              <a:t>Clerical Labor</a:t>
            </a:r>
          </a:p>
          <a:p>
            <a:pPr lvl="1"/>
            <a:r>
              <a:rPr lang="en-US" dirty="0"/>
              <a:t>Warehouse Expenses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F1D9F-EE25-4A96-AF0F-CE716521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F4EC26-362A-47D9-910B-73A865478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06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533400" y="1874837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spcBef>
                <a:spcPts val="1800"/>
              </a:spcBef>
            </a:pPr>
            <a:r>
              <a:rPr lang="en-US" dirty="0"/>
              <a:t>Agreement Type &amp; Term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Public vs Contract</a:t>
            </a:r>
          </a:p>
          <a:p>
            <a:pPr>
              <a:spcBef>
                <a:spcPts val="1800"/>
              </a:spcBef>
            </a:pPr>
            <a:r>
              <a:rPr lang="en-US" dirty="0"/>
              <a:t>Pricing Options and Structure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Space Rate vs. Unit Storage Rate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Hourly Rate vs Activity Rate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Accessorial Costs</a:t>
            </a:r>
          </a:p>
          <a:p>
            <a:pPr>
              <a:spcBef>
                <a:spcPts val="1800"/>
              </a:spcBef>
            </a:pPr>
            <a:r>
              <a:rPr lang="en-US" dirty="0"/>
              <a:t>Organizational Integration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How deeply into your business are you willing to let your 3PL partner climb?</a:t>
            </a:r>
          </a:p>
          <a:p>
            <a:pPr>
              <a:spcBef>
                <a:spcPts val="1800"/>
              </a:spcBef>
            </a:pPr>
            <a:endParaRPr lang="en-US" dirty="0"/>
          </a:p>
          <a:p>
            <a:pPr>
              <a:spcBef>
                <a:spcPts val="1800"/>
              </a:spcBef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229600" cy="1143000"/>
          </a:xfrm>
        </p:spPr>
        <p:txBody>
          <a:bodyPr>
            <a:normAutofit/>
          </a:bodyPr>
          <a:lstStyle/>
          <a:p>
            <a:pPr algn="r" eaLnBrk="1" hangingPunct="1"/>
            <a:r>
              <a:rPr lang="en-US" sz="3200" dirty="0"/>
              <a:t>3PL Relationships</a:t>
            </a:r>
          </a:p>
        </p:txBody>
      </p:sp>
    </p:spTree>
    <p:extLst>
      <p:ext uri="{BB962C8B-B14F-4D97-AF65-F5344CB8AC3E}">
        <p14:creationId xmlns:p14="http://schemas.microsoft.com/office/powerpoint/2010/main" val="1503162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533400" y="1874837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Bef>
                <a:spcPts val="1800"/>
              </a:spcBef>
            </a:pPr>
            <a:r>
              <a:rPr lang="en-US" dirty="0"/>
              <a:t>3PLs can be leveraged for strategic advantage through: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Delayed Differentiation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Expertise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Speed to Market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Capacity &amp; Scale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VAS Offerings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Financial Considerations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229600" cy="1143000"/>
          </a:xfrm>
        </p:spPr>
        <p:txBody>
          <a:bodyPr>
            <a:normAutofit/>
          </a:bodyPr>
          <a:lstStyle/>
          <a:p>
            <a:pPr algn="r" eaLnBrk="1" hangingPunct="1"/>
            <a:r>
              <a:rPr lang="en-US" sz="3200" dirty="0"/>
              <a:t>Strategic Advantage</a:t>
            </a:r>
          </a:p>
        </p:txBody>
      </p:sp>
    </p:spTree>
    <p:extLst>
      <p:ext uri="{BB962C8B-B14F-4D97-AF65-F5344CB8AC3E}">
        <p14:creationId xmlns:p14="http://schemas.microsoft.com/office/powerpoint/2010/main" val="395846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229600" cy="1143000"/>
          </a:xfrm>
        </p:spPr>
        <p:txBody>
          <a:bodyPr>
            <a:normAutofit/>
          </a:bodyPr>
          <a:lstStyle/>
          <a:p>
            <a:pPr algn="r" eaLnBrk="1" hangingPunct="1"/>
            <a:r>
              <a:rPr lang="en-US" sz="3200" dirty="0"/>
              <a:t>3PL Selection Criteria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8C13A8-79E7-4D3F-BCC1-5C504BB358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Hard Factors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BC1C44B-24B2-4CFE-9BD7-30AE1CB2289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Pricing</a:t>
            </a:r>
          </a:p>
          <a:p>
            <a:r>
              <a:rPr lang="en-US" dirty="0"/>
              <a:t>Contract Term</a:t>
            </a:r>
          </a:p>
          <a:p>
            <a:r>
              <a:rPr lang="en-US" dirty="0"/>
              <a:t>Technology</a:t>
            </a:r>
          </a:p>
          <a:p>
            <a:r>
              <a:rPr lang="en-US" dirty="0"/>
              <a:t>Service Profile</a:t>
            </a:r>
          </a:p>
          <a:p>
            <a:r>
              <a:rPr lang="en-US" dirty="0"/>
              <a:t>Profit/Gainsharing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286E0F0-5AE7-48F1-8213-8186CBF6B0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Soft Factors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A2A0E77-F9F8-47A0-BA3A-95AA006C63B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Culture</a:t>
            </a:r>
          </a:p>
          <a:p>
            <a:r>
              <a:rPr lang="en-US" dirty="0"/>
              <a:t>Project Management/Startup Capabilities</a:t>
            </a:r>
          </a:p>
          <a:p>
            <a:r>
              <a:rPr lang="en-US" dirty="0"/>
              <a:t>Continuous Improvement</a:t>
            </a:r>
          </a:p>
          <a:p>
            <a:r>
              <a:rPr lang="en-US" dirty="0"/>
              <a:t>Expertise</a:t>
            </a:r>
          </a:p>
          <a:p>
            <a:r>
              <a:rPr lang="en-US" dirty="0"/>
              <a:t>TRUST!</a:t>
            </a:r>
          </a:p>
        </p:txBody>
      </p:sp>
    </p:spTree>
    <p:extLst>
      <p:ext uri="{BB962C8B-B14F-4D97-AF65-F5344CB8AC3E}">
        <p14:creationId xmlns:p14="http://schemas.microsoft.com/office/powerpoint/2010/main" val="1123296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27992"/>
            <a:ext cx="42672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Cultural Differences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9414477"/>
              </p:ext>
            </p:extLst>
          </p:nvPr>
        </p:nvGraphicFramePr>
        <p:xfrm>
          <a:off x="457200" y="2362200"/>
          <a:ext cx="82296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Goods/Inputs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Governed</a:t>
                      </a:r>
                      <a:r>
                        <a:rPr lang="en-US" baseline="0" dirty="0"/>
                        <a:t> By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Contract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Pricing 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Task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Key Factors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Properties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Processes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Frequency of 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</a:t>
                      </a:r>
                      <a:r>
                        <a:rPr lang="en-US" baseline="0" dirty="0"/>
                        <a:t> Needed/Business Case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E.D.D!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Defined 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Market Specs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Performance Metrics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KPI’s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$/Unit, Fill</a:t>
                      </a:r>
                      <a:r>
                        <a:rPr lang="en-US" baseline="0" dirty="0"/>
                        <a:t>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OTD, Perfect</a:t>
                      </a:r>
                      <a:r>
                        <a:rPr lang="en-US" baseline="0" dirty="0"/>
                        <a:t> Order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Leverage Points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Qty</a:t>
                      </a:r>
                      <a:r>
                        <a:rPr lang="en-US" dirty="0"/>
                        <a:t> purchased,</a:t>
                      </a:r>
                      <a:r>
                        <a:rPr lang="en-US" baseline="0" dirty="0"/>
                        <a:t> Frequency, Terms, Material Quality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Margin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B464D1E-9CB8-4C36-B875-6F8A7E18435C}"/>
              </a:ext>
            </a:extLst>
          </p:cNvPr>
          <p:cNvSpPr txBox="1"/>
          <p:nvPr/>
        </p:nvSpPr>
        <p:spPr>
          <a:xfrm>
            <a:off x="457200" y="1688068"/>
            <a:ext cx="5138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Cultural Differences in Purchasing Goods vs Services</a:t>
            </a:r>
          </a:p>
        </p:txBody>
      </p:sp>
    </p:spTree>
    <p:extLst>
      <p:ext uri="{BB962C8B-B14F-4D97-AF65-F5344CB8AC3E}">
        <p14:creationId xmlns:p14="http://schemas.microsoft.com/office/powerpoint/2010/main" val="2841210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2">
            <a:extLst>
              <a:ext uri="{FF2B5EF4-FFF2-40B4-BE49-F238E27FC236}">
                <a16:creationId xmlns:a16="http://schemas.microsoft.com/office/drawing/2014/main" id="{F0D8CC17-7A9F-4096-AFA5-E0AE94A9015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4038600" y="0"/>
            <a:ext cx="5181600" cy="9144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dirty="0">
                <a:latin typeface="+mn-lt"/>
              </a:rPr>
              <a:t>Outsourcing Resources</a:t>
            </a:r>
          </a:p>
        </p:txBody>
      </p:sp>
      <p:sp>
        <p:nvSpPr>
          <p:cNvPr id="23555" name="Content Placeholder 1">
            <a:extLst>
              <a:ext uri="{FF2B5EF4-FFF2-40B4-BE49-F238E27FC236}">
                <a16:creationId xmlns:a16="http://schemas.microsoft.com/office/drawing/2014/main" id="{510BCB4F-9F79-460E-94D7-4DEDAA53BC0E}"/>
              </a:ext>
            </a:extLst>
          </p:cNvPr>
          <p:cNvSpPr txBox="1">
            <a:spLocks/>
          </p:cNvSpPr>
          <p:nvPr/>
        </p:nvSpPr>
        <p:spPr bwMode="auto">
          <a:xfrm>
            <a:off x="381000" y="1600200"/>
            <a:ext cx="7620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 dirty="0"/>
              <a:t>Industry Associations:</a:t>
            </a:r>
          </a:p>
          <a:p>
            <a:pPr lvl="1"/>
            <a:r>
              <a:rPr lang="en-US" altLang="en-US" sz="2400" dirty="0"/>
              <a:t>International Warehouse Logistics Association (IWLA)</a:t>
            </a:r>
          </a:p>
          <a:p>
            <a:pPr lvl="1"/>
            <a:r>
              <a:rPr lang="en-US" altLang="en-US" sz="2400" dirty="0"/>
              <a:t>Retail Industry Logistics Association (RILA)</a:t>
            </a:r>
          </a:p>
          <a:p>
            <a:pPr lvl="1"/>
            <a:r>
              <a:rPr lang="en-US" altLang="en-US" sz="2400" dirty="0"/>
              <a:t>Association for Contract Packagers &amp; Manufacturers (CPA)</a:t>
            </a:r>
          </a:p>
          <a:p>
            <a:pPr lvl="1"/>
            <a:r>
              <a:rPr lang="en-US" altLang="en-US" sz="2400" dirty="0"/>
              <a:t>Food Shippers of America</a:t>
            </a:r>
          </a:p>
          <a:p>
            <a:r>
              <a:rPr lang="en-US" altLang="en-US" sz="2800" dirty="0"/>
              <a:t>Trade Press</a:t>
            </a:r>
          </a:p>
          <a:p>
            <a:pPr lvl="1"/>
            <a:r>
              <a:rPr lang="en-US" altLang="en-US" sz="2400" dirty="0"/>
              <a:t>Inbound Logistics Magazine</a:t>
            </a:r>
          </a:p>
          <a:p>
            <a:pPr lvl="1"/>
            <a:r>
              <a:rPr lang="en-US" altLang="en-US" sz="2400" dirty="0"/>
              <a:t>Food Logistics Magazine</a:t>
            </a:r>
          </a:p>
          <a:p>
            <a:pPr lvl="1"/>
            <a:r>
              <a:rPr lang="en-US" altLang="en-US" sz="2400" dirty="0"/>
              <a:t>Multiple Vertical-specific Publications</a:t>
            </a:r>
          </a:p>
          <a:p>
            <a:pPr lvl="1"/>
            <a:endParaRPr lang="en-US" alt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2">
            <a:extLst>
              <a:ext uri="{FF2B5EF4-FFF2-40B4-BE49-F238E27FC236}">
                <a16:creationId xmlns:a16="http://schemas.microsoft.com/office/drawing/2014/main" id="{F0D8CC17-7A9F-4096-AFA5-E0AE94A9015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4038600" y="0"/>
            <a:ext cx="5181600" cy="9144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dirty="0">
                <a:latin typeface="+mn-lt"/>
              </a:rPr>
              <a:t>Outsourcing Headwinds</a:t>
            </a:r>
          </a:p>
        </p:txBody>
      </p:sp>
      <p:sp>
        <p:nvSpPr>
          <p:cNvPr id="23555" name="Content Placeholder 1">
            <a:extLst>
              <a:ext uri="{FF2B5EF4-FFF2-40B4-BE49-F238E27FC236}">
                <a16:creationId xmlns:a16="http://schemas.microsoft.com/office/drawing/2014/main" id="{510BCB4F-9F79-460E-94D7-4DEDAA53BC0E}"/>
              </a:ext>
            </a:extLst>
          </p:cNvPr>
          <p:cNvSpPr txBox="1">
            <a:spLocks/>
          </p:cNvSpPr>
          <p:nvPr/>
        </p:nvSpPr>
        <p:spPr bwMode="auto">
          <a:xfrm>
            <a:off x="381000" y="1600200"/>
            <a:ext cx="7620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>
              <a:buNone/>
            </a:pPr>
            <a:r>
              <a:rPr lang="en-US" altLang="en-US" sz="2800" dirty="0"/>
              <a:t>Headwinds that Entrepreneurs Face with 3PLs</a:t>
            </a:r>
          </a:p>
          <a:p>
            <a:pPr>
              <a:buFontTx/>
              <a:buChar char="-"/>
            </a:pPr>
            <a:r>
              <a:rPr lang="en-US" altLang="en-US" sz="2800" dirty="0"/>
              <a:t>Account Minimums</a:t>
            </a:r>
          </a:p>
          <a:p>
            <a:pPr lvl="1">
              <a:buFontTx/>
              <a:buChar char="-"/>
            </a:pPr>
            <a:r>
              <a:rPr lang="en-US" altLang="en-US" sz="2400" dirty="0"/>
              <a:t>Storage </a:t>
            </a:r>
          </a:p>
          <a:p>
            <a:pPr lvl="1">
              <a:buFontTx/>
              <a:buChar char="-"/>
            </a:pPr>
            <a:r>
              <a:rPr lang="en-US" altLang="en-US" sz="2400" dirty="0"/>
              <a:t>Handling</a:t>
            </a:r>
          </a:p>
          <a:p>
            <a:pPr>
              <a:buFontTx/>
              <a:buChar char="-"/>
            </a:pPr>
            <a:r>
              <a:rPr lang="en-US" altLang="en-US" sz="2800" dirty="0"/>
              <a:t>Assessorial Costs</a:t>
            </a:r>
          </a:p>
          <a:p>
            <a:pPr>
              <a:buFontTx/>
              <a:buChar char="-"/>
            </a:pPr>
            <a:r>
              <a:rPr lang="en-US" altLang="en-US" sz="2800" dirty="0"/>
              <a:t>Account Prioritization</a:t>
            </a:r>
          </a:p>
          <a:p>
            <a:pPr>
              <a:buFontTx/>
              <a:buChar char="-"/>
            </a:pPr>
            <a:r>
              <a:rPr lang="en-US" altLang="en-US" sz="2800" dirty="0"/>
              <a:t>Specific Skill Sets</a:t>
            </a:r>
          </a:p>
          <a:p>
            <a:pPr lvl="1">
              <a:buFontTx/>
              <a:buChar char="-"/>
            </a:pPr>
            <a:r>
              <a:rPr lang="en-US" altLang="en-US" sz="2400" dirty="0"/>
              <a:t>Industry Knowledge</a:t>
            </a:r>
          </a:p>
          <a:p>
            <a:pPr>
              <a:buFontTx/>
              <a:buChar char="-"/>
            </a:pPr>
            <a:r>
              <a:rPr lang="en-US" altLang="en-US" sz="2800" dirty="0"/>
              <a:t>Technology Gaps Between Shipper and Service Provider</a:t>
            </a:r>
          </a:p>
          <a:p>
            <a:pPr marL="0" indent="0">
              <a:buNone/>
            </a:pPr>
            <a:endParaRPr lang="en-US" altLang="en-US" sz="1600" dirty="0"/>
          </a:p>
          <a:p>
            <a:pPr lvl="1">
              <a:buFontTx/>
              <a:buChar char="-"/>
            </a:pPr>
            <a:endParaRPr lang="en-US" altLang="en-US" sz="1600" dirty="0"/>
          </a:p>
          <a:p>
            <a:pPr lvl="1"/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7555178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2">
            <a:extLst>
              <a:ext uri="{FF2B5EF4-FFF2-40B4-BE49-F238E27FC236}">
                <a16:creationId xmlns:a16="http://schemas.microsoft.com/office/drawing/2014/main" id="{F0D8CC17-7A9F-4096-AFA5-E0AE94A9015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4419600" y="0"/>
            <a:ext cx="4800600" cy="9144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dirty="0">
                <a:latin typeface="+mn-lt"/>
              </a:rPr>
              <a:t>Outsourcing Logistics</a:t>
            </a:r>
          </a:p>
        </p:txBody>
      </p:sp>
      <p:sp>
        <p:nvSpPr>
          <p:cNvPr id="23555" name="Content Placeholder 1">
            <a:extLst>
              <a:ext uri="{FF2B5EF4-FFF2-40B4-BE49-F238E27FC236}">
                <a16:creationId xmlns:a16="http://schemas.microsoft.com/office/drawing/2014/main" id="{510BCB4F-9F79-460E-94D7-4DEDAA53BC0E}"/>
              </a:ext>
            </a:extLst>
          </p:cNvPr>
          <p:cNvSpPr txBox="1">
            <a:spLocks/>
          </p:cNvSpPr>
          <p:nvPr/>
        </p:nvSpPr>
        <p:spPr bwMode="auto">
          <a:xfrm>
            <a:off x="381000" y="1600200"/>
            <a:ext cx="7620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 dirty="0"/>
              <a:t>Key Questions to Ask:</a:t>
            </a:r>
          </a:p>
          <a:p>
            <a:pPr lvl="1"/>
            <a:r>
              <a:rPr lang="en-US" altLang="en-US" sz="2400" dirty="0"/>
              <a:t>What’s important to you?</a:t>
            </a:r>
          </a:p>
          <a:p>
            <a:pPr lvl="1"/>
            <a:r>
              <a:rPr lang="en-US" altLang="en-US" sz="2400" dirty="0"/>
              <a:t>What’s important to the vendor?</a:t>
            </a:r>
          </a:p>
          <a:p>
            <a:pPr lvl="1"/>
            <a:r>
              <a:rPr lang="en-US" altLang="en-US" sz="2400" dirty="0"/>
              <a:t>Do you get value as you grow? What if you shrink?</a:t>
            </a:r>
          </a:p>
          <a:p>
            <a:pPr lvl="1"/>
            <a:r>
              <a:rPr lang="en-US" altLang="en-US" sz="2400" dirty="0"/>
              <a:t>Do they ring the cash register accordingly?</a:t>
            </a:r>
          </a:p>
          <a:p>
            <a:pPr lvl="1"/>
            <a:r>
              <a:rPr lang="en-US" altLang="en-US" sz="2400" dirty="0"/>
              <a:t>Are you being honest with yourself?</a:t>
            </a:r>
          </a:p>
          <a:p>
            <a:pPr lvl="1"/>
            <a:r>
              <a:rPr lang="en-US" altLang="en-US" sz="2400" dirty="0"/>
              <a:t>Do I want to work with them?</a:t>
            </a:r>
          </a:p>
          <a:p>
            <a:r>
              <a:rPr lang="en-US" altLang="en-US" sz="2800" dirty="0"/>
              <a:t>Logistics is to a business as the hand is to a body…</a:t>
            </a:r>
          </a:p>
          <a:p>
            <a:pPr lvl="1"/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141139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2">
            <a:extLst>
              <a:ext uri="{FF2B5EF4-FFF2-40B4-BE49-F238E27FC236}">
                <a16:creationId xmlns:a16="http://schemas.microsoft.com/office/drawing/2014/main" id="{4D8514CC-3BCB-4C16-9A24-9A57BB8FAC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4343400" y="0"/>
            <a:ext cx="4800600" cy="9144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dirty="0">
                <a:latin typeface="+mn-lt"/>
              </a:rPr>
              <a:t>Outsourcing Logistics</a:t>
            </a:r>
          </a:p>
        </p:txBody>
      </p:sp>
      <p:sp>
        <p:nvSpPr>
          <p:cNvPr id="24579" name="Content Placeholder 1">
            <a:extLst>
              <a:ext uri="{FF2B5EF4-FFF2-40B4-BE49-F238E27FC236}">
                <a16:creationId xmlns:a16="http://schemas.microsoft.com/office/drawing/2014/main" id="{183A2EC2-92FF-4DD9-BDCA-55A54591EDE4}"/>
              </a:ext>
            </a:extLst>
          </p:cNvPr>
          <p:cNvSpPr txBox="1">
            <a:spLocks/>
          </p:cNvSpPr>
          <p:nvPr/>
        </p:nvSpPr>
        <p:spPr bwMode="auto">
          <a:xfrm>
            <a:off x="381000" y="1600200"/>
            <a:ext cx="7620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/>
              <a:t>Do you want this?</a:t>
            </a:r>
          </a:p>
          <a:p>
            <a:pPr lvl="1"/>
            <a:endParaRPr lang="en-US" altLang="en-US"/>
          </a:p>
        </p:txBody>
      </p:sp>
      <p:pic>
        <p:nvPicPr>
          <p:cNvPr id="24580" name="Picture 2" descr="http://i.kinja-img.com/gawker-media/image/upload/s--QIsz2aj7--/180dvjj3zkytyjpg.jpg">
            <a:extLst>
              <a:ext uri="{FF2B5EF4-FFF2-40B4-BE49-F238E27FC236}">
                <a16:creationId xmlns:a16="http://schemas.microsoft.com/office/drawing/2014/main" id="{5BE3247A-9B73-4F8F-A97E-9E82BDD9C0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86000"/>
            <a:ext cx="6134100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828800"/>
            <a:ext cx="6248400" cy="403880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Blair Y. Thomas</a:t>
            </a:r>
            <a:br>
              <a:rPr lang="en-US" dirty="0"/>
            </a:br>
            <a:r>
              <a:rPr lang="en-US" sz="3200" dirty="0"/>
              <a:t>Vice President, Client Services</a:t>
            </a:r>
            <a:br>
              <a:rPr lang="en-US" sz="3200" dirty="0"/>
            </a:br>
            <a:r>
              <a:rPr lang="en-US" sz="3200" dirty="0"/>
              <a:t>Columbian Logistics Network</a:t>
            </a:r>
            <a:br>
              <a:rPr lang="en-US" sz="3200" dirty="0"/>
            </a:br>
            <a:r>
              <a:rPr lang="en-US" sz="2400" dirty="0">
                <a:hlinkClick r:id="rId3"/>
              </a:rPr>
              <a:t>bthomas@columbian.us</a:t>
            </a:r>
            <a:br>
              <a:rPr lang="en-US" sz="2400" dirty="0"/>
            </a:br>
            <a:r>
              <a:rPr lang="en-US" sz="2400" dirty="0"/>
              <a:t>616-994-3433</a:t>
            </a:r>
            <a:br>
              <a:rPr lang="en-US" sz="2400" dirty="0"/>
            </a:br>
            <a:r>
              <a:rPr lang="en-US" sz="2400" dirty="0">
                <a:hlinkClick r:id="rId4"/>
              </a:rPr>
              <a:t>LinkedIn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414F64-5E1F-47CC-AD20-6263E67A1AD4}"/>
              </a:ext>
            </a:extLst>
          </p:cNvPr>
          <p:cNvSpPr txBox="1">
            <a:spLocks noChangeArrowheads="1"/>
          </p:cNvSpPr>
          <p:nvPr/>
        </p:nvSpPr>
        <p:spPr>
          <a:xfrm>
            <a:off x="486697" y="2438400"/>
            <a:ext cx="4939867" cy="3785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  <a:defRPr/>
            </a:pPr>
            <a:endParaRPr lang="en-US" altLang="en-US" sz="1700" dirty="0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340E663B-AD1C-4B58-843D-80BD77BDB72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8" r="15584"/>
          <a:stretch/>
        </p:blipFill>
        <p:spPr bwMode="auto">
          <a:xfrm>
            <a:off x="6690997" y="1390447"/>
            <a:ext cx="2453003" cy="483870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092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2">
            <a:extLst>
              <a:ext uri="{FF2B5EF4-FFF2-40B4-BE49-F238E27FC236}">
                <a16:creationId xmlns:a16="http://schemas.microsoft.com/office/drawing/2014/main" id="{C171BE43-558B-4CC2-BA4C-295D4D2A3C7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4343400" y="0"/>
            <a:ext cx="4800600" cy="9144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dirty="0">
                <a:latin typeface="+mn-lt"/>
              </a:rPr>
              <a:t>Outsourcing Logistics</a:t>
            </a:r>
          </a:p>
        </p:txBody>
      </p:sp>
      <p:sp>
        <p:nvSpPr>
          <p:cNvPr id="25603" name="Content Placeholder 1">
            <a:extLst>
              <a:ext uri="{FF2B5EF4-FFF2-40B4-BE49-F238E27FC236}">
                <a16:creationId xmlns:a16="http://schemas.microsoft.com/office/drawing/2014/main" id="{9D87CD2E-C2EE-44E6-96CC-4ED9AA430EFD}"/>
              </a:ext>
            </a:extLst>
          </p:cNvPr>
          <p:cNvSpPr txBox="1">
            <a:spLocks/>
          </p:cNvSpPr>
          <p:nvPr/>
        </p:nvSpPr>
        <p:spPr bwMode="auto">
          <a:xfrm>
            <a:off x="381000" y="1600200"/>
            <a:ext cx="7620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/>
              <a:t>Or this?</a:t>
            </a:r>
          </a:p>
          <a:p>
            <a:pPr lvl="1"/>
            <a:endParaRPr lang="en-US" altLang="en-US"/>
          </a:p>
        </p:txBody>
      </p:sp>
      <p:pic>
        <p:nvPicPr>
          <p:cNvPr id="25604" name="Picture 2" descr="http://blog.planetc1.com/wp-content/uploads/2008/10/captain-hook-halloween-costume.jpg">
            <a:extLst>
              <a:ext uri="{FF2B5EF4-FFF2-40B4-BE49-F238E27FC236}">
                <a16:creationId xmlns:a16="http://schemas.microsoft.com/office/drawing/2014/main" id="{37D58837-4FFC-4D68-B715-EE6C350105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154238"/>
            <a:ext cx="3810000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7518E4B-7CE0-4A55-895E-DA6FB7142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-76200"/>
            <a:ext cx="8229600" cy="1143000"/>
          </a:xfrm>
        </p:spPr>
        <p:txBody>
          <a:bodyPr/>
          <a:lstStyle/>
          <a:p>
            <a:pPr algn="r"/>
            <a:r>
              <a:rPr lang="en-US" sz="3200" dirty="0">
                <a:latin typeface="+mn-lt"/>
              </a:rPr>
              <a:t>Agenda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C08C5C7-CC52-45AE-8570-ADE8C55CA8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400" y="1600200"/>
            <a:ext cx="8153400" cy="4525963"/>
          </a:xfrm>
        </p:spPr>
        <p:txBody>
          <a:bodyPr/>
          <a:lstStyle/>
          <a:p>
            <a:r>
              <a:rPr lang="en-US" dirty="0"/>
              <a:t>3PL Economics</a:t>
            </a:r>
          </a:p>
          <a:p>
            <a:r>
              <a:rPr lang="en-US" dirty="0"/>
              <a:t>Handling Costs</a:t>
            </a:r>
          </a:p>
          <a:p>
            <a:r>
              <a:rPr lang="en-US" dirty="0"/>
              <a:t>Space Costs</a:t>
            </a:r>
          </a:p>
          <a:p>
            <a:pPr lvl="1"/>
            <a:r>
              <a:rPr lang="en-US" dirty="0"/>
              <a:t>Sq Ft Calculations</a:t>
            </a:r>
          </a:p>
          <a:p>
            <a:r>
              <a:rPr lang="en-US" dirty="0"/>
              <a:t>Accessorial Costs</a:t>
            </a:r>
          </a:p>
          <a:p>
            <a:r>
              <a:rPr lang="en-US" dirty="0"/>
              <a:t>Relationship Considerations</a:t>
            </a:r>
          </a:p>
          <a:p>
            <a:r>
              <a:rPr lang="en-US" dirty="0"/>
              <a:t>Outsourcing Resources</a:t>
            </a:r>
          </a:p>
          <a:p>
            <a:r>
              <a:rPr lang="en-US" dirty="0"/>
              <a:t>Outsourcing Headwinds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F1D9F-EE25-4A96-AF0F-CE716521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F4EC26-362A-47D9-910B-73A865478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343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"/>
          <p:cNvSpPr>
            <a:spLocks noGrp="1" noChangeArrowheads="1"/>
          </p:cNvSpPr>
          <p:nvPr>
            <p:ph type="title"/>
          </p:nvPr>
        </p:nvSpPr>
        <p:spPr>
          <a:xfrm>
            <a:off x="4038600" y="54122"/>
            <a:ext cx="4876800" cy="727389"/>
          </a:xfrm>
        </p:spPr>
        <p:txBody>
          <a:bodyPr>
            <a:noAutofit/>
          </a:bodyPr>
          <a:lstStyle/>
          <a:p>
            <a:pPr algn="r" eaLnBrk="1" hangingPunct="1"/>
            <a:r>
              <a:rPr lang="en-US" sz="3200" dirty="0"/>
              <a:t>Economic Drivers for 3PLs</a:t>
            </a:r>
          </a:p>
        </p:txBody>
      </p:sp>
      <p:sp>
        <p:nvSpPr>
          <p:cNvPr id="33796" name="Rectangle 3"/>
          <p:cNvSpPr>
            <a:spLocks noChangeArrowheads="1"/>
          </p:cNvSpPr>
          <p:nvPr/>
        </p:nvSpPr>
        <p:spPr bwMode="auto">
          <a:xfrm>
            <a:off x="474663" y="479425"/>
            <a:ext cx="67675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1431925" y="14779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endParaRPr lang="en-US" sz="2400">
              <a:latin typeface="Times New Roman" pitchFamily="18" charset="0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5D719F9-CAD1-87A5-6721-52C64FCDE1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8423002"/>
              </p:ext>
            </p:extLst>
          </p:nvPr>
        </p:nvGraphicFramePr>
        <p:xfrm>
          <a:off x="132611" y="2133600"/>
          <a:ext cx="4447268" cy="3013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FE8ED36-0E37-2F5B-DDCE-0CE0FCF488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5831050"/>
              </p:ext>
            </p:extLst>
          </p:nvPr>
        </p:nvGraphicFramePr>
        <p:xfrm>
          <a:off x="4617130" y="2743200"/>
          <a:ext cx="4447268" cy="35181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09036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7518E4B-7CE0-4A55-895E-DA6FB7142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-76200"/>
            <a:ext cx="8229600" cy="1143000"/>
          </a:xfrm>
        </p:spPr>
        <p:txBody>
          <a:bodyPr/>
          <a:lstStyle/>
          <a:p>
            <a:pPr algn="r"/>
            <a:r>
              <a:rPr lang="en-US" sz="3200" dirty="0">
                <a:latin typeface="+mn-lt"/>
              </a:rPr>
              <a:t>Handling Costs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B5B8F1-E7A7-46A0-9C33-3908B20BF3A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/>
              <a:t>Handling Per Unit</a:t>
            </a:r>
          </a:p>
          <a:p>
            <a:pPr lvl="1"/>
            <a:r>
              <a:rPr lang="en-US" sz="2000" dirty="0"/>
              <a:t>Billed at time of receipt</a:t>
            </a:r>
          </a:p>
          <a:p>
            <a:pPr lvl="1"/>
            <a:r>
              <a:rPr lang="en-US" sz="2000" dirty="0"/>
              <a:t>Covers receipt, </a:t>
            </a:r>
            <a:r>
              <a:rPr lang="en-US" sz="2000" dirty="0" err="1"/>
              <a:t>putaway</a:t>
            </a:r>
            <a:r>
              <a:rPr lang="en-US" sz="2000" dirty="0"/>
              <a:t>, and full-pallet shipping</a:t>
            </a:r>
          </a:p>
          <a:p>
            <a:pPr lvl="1"/>
            <a:r>
              <a:rPr lang="en-US" sz="2000" dirty="0"/>
              <a:t>Invoiced automatically by WMS </a:t>
            </a:r>
          </a:p>
          <a:p>
            <a:pPr lvl="1"/>
            <a:r>
              <a:rPr lang="en-US" sz="2000" dirty="0"/>
              <a:t>Does NOT include breakdown or restacking</a:t>
            </a:r>
          </a:p>
          <a:p>
            <a:pPr lvl="2"/>
            <a:r>
              <a:rPr lang="en-US" sz="1800" dirty="0"/>
              <a:t>Those fall under Accessorial Charges (Slide 10)</a:t>
            </a:r>
          </a:p>
          <a:p>
            <a:pPr lvl="1"/>
            <a:endParaRPr lang="en-US" sz="20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C08C5C7-CC52-45AE-8570-ADE8C55CA8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Handling Per Hour</a:t>
            </a:r>
          </a:p>
          <a:p>
            <a:pPr lvl="1"/>
            <a:r>
              <a:rPr lang="en-US" dirty="0"/>
              <a:t>Billed at end of week</a:t>
            </a:r>
          </a:p>
          <a:p>
            <a:pPr lvl="1"/>
            <a:r>
              <a:rPr lang="en-US" dirty="0"/>
              <a:t>Covers ALL direct handling activity</a:t>
            </a:r>
          </a:p>
          <a:p>
            <a:pPr lvl="1"/>
            <a:r>
              <a:rPr lang="en-US" dirty="0"/>
              <a:t>Invoiced manually in WMS</a:t>
            </a:r>
          </a:p>
          <a:p>
            <a:pPr lvl="1"/>
            <a:r>
              <a:rPr lang="en-US" dirty="0"/>
              <a:t>Often invoked for ad hoc or unknown business processes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F1D9F-EE25-4A96-AF0F-CE716521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F4EC26-362A-47D9-910B-73A865478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322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7518E4B-7CE0-4A55-895E-DA6FB7142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-76200"/>
            <a:ext cx="8229600" cy="1143000"/>
          </a:xfrm>
        </p:spPr>
        <p:txBody>
          <a:bodyPr/>
          <a:lstStyle/>
          <a:p>
            <a:pPr algn="r"/>
            <a:r>
              <a:rPr lang="en-US" sz="3200" dirty="0">
                <a:latin typeface="+mn-lt"/>
              </a:rPr>
              <a:t>Storage Charge Types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F1D9F-EE25-4A96-AF0F-CE716521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F4EC26-362A-47D9-910B-73A865478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08B1CE83-C283-8F2B-0F6C-86F40B9023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1023847"/>
              </p:ext>
            </p:extLst>
          </p:nvPr>
        </p:nvGraphicFramePr>
        <p:xfrm>
          <a:off x="1752600" y="206216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3523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7518E4B-7CE0-4A55-895E-DA6FB7142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400" y="99736"/>
            <a:ext cx="2667000" cy="808037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algn="r"/>
            <a:r>
              <a:rPr lang="en-US" sz="3200" dirty="0">
                <a:solidFill>
                  <a:schemeClr val="bg1"/>
                </a:solidFill>
                <a:latin typeface="+mn-lt"/>
              </a:rPr>
              <a:t>Receipt Storage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B5B8F1-E7A7-46A0-9C33-3908B20BF3A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/>
              <a:t>Split Month Storage</a:t>
            </a:r>
          </a:p>
          <a:p>
            <a:pPr lvl="1"/>
            <a:r>
              <a:rPr lang="en-US" sz="2000" dirty="0"/>
              <a:t>Charge is per pallet/unit</a:t>
            </a:r>
          </a:p>
          <a:p>
            <a:pPr lvl="1"/>
            <a:r>
              <a:rPr lang="en-US" sz="2000" dirty="0"/>
              <a:t>Covers the month in which the pallet is received</a:t>
            </a:r>
          </a:p>
          <a:p>
            <a:pPr lvl="1"/>
            <a:r>
              <a:rPr lang="en-US" sz="2000" dirty="0"/>
              <a:t>Billed at the time of receipt</a:t>
            </a:r>
          </a:p>
          <a:p>
            <a:pPr lvl="1"/>
            <a:r>
              <a:rPr lang="en-US" sz="2000" dirty="0"/>
              <a:t>Billed at 50% discount after the 15</a:t>
            </a:r>
            <a:r>
              <a:rPr lang="en-US" sz="2000" baseline="30000" dirty="0"/>
              <a:t>th</a:t>
            </a:r>
            <a:r>
              <a:rPr lang="en-US" sz="2000" dirty="0"/>
              <a:t> of the month (“Split Month”)</a:t>
            </a:r>
          </a:p>
          <a:p>
            <a:pPr lvl="1"/>
            <a:r>
              <a:rPr lang="en-US" sz="2000" dirty="0"/>
              <a:t>Bill generated by WMS automatically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E8F5F26-D982-4206-862B-9E4F5AB564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/>
              <a:t>Anniversary Storage</a:t>
            </a:r>
          </a:p>
          <a:p>
            <a:pPr lvl="1"/>
            <a:r>
              <a:rPr lang="en-US" sz="2000" dirty="0"/>
              <a:t>Charge is per pallet/unit</a:t>
            </a:r>
          </a:p>
          <a:p>
            <a:pPr lvl="1"/>
            <a:r>
              <a:rPr lang="en-US" sz="2000" dirty="0"/>
              <a:t>Covers the </a:t>
            </a:r>
            <a:r>
              <a:rPr lang="en-US" sz="2000" dirty="0">
                <a:highlight>
                  <a:srgbClr val="FFFF00"/>
                </a:highlight>
              </a:rPr>
              <a:t>anniversary period</a:t>
            </a:r>
            <a:r>
              <a:rPr lang="en-US" sz="2000" dirty="0"/>
              <a:t> in which the pallet is received</a:t>
            </a:r>
          </a:p>
          <a:p>
            <a:pPr lvl="1"/>
            <a:r>
              <a:rPr lang="en-US" sz="2000" dirty="0"/>
              <a:t>Anniversary period is typically a number of days or weeks</a:t>
            </a:r>
          </a:p>
          <a:p>
            <a:pPr lvl="1"/>
            <a:r>
              <a:rPr lang="en-US" sz="2000" dirty="0"/>
              <a:t>Full charge at time of receipt</a:t>
            </a:r>
          </a:p>
          <a:p>
            <a:pPr lvl="1"/>
            <a:r>
              <a:rPr lang="en-US" sz="2000" dirty="0"/>
              <a:t>Bill generated automatically by WMS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F1D9F-EE25-4A96-AF0F-CE716521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F4EC26-362A-47D9-910B-73A865478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31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B5B8F1-E7A7-46A0-9C33-3908B20BF3A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Split Month Storage</a:t>
            </a:r>
          </a:p>
          <a:p>
            <a:pPr lvl="1"/>
            <a:r>
              <a:rPr lang="en-US" dirty="0"/>
              <a:t>Bills on 1</a:t>
            </a:r>
            <a:r>
              <a:rPr lang="en-US" baseline="30000" dirty="0"/>
              <a:t>st</a:t>
            </a:r>
            <a:r>
              <a:rPr lang="en-US" dirty="0"/>
              <a:t> of month for what is in-house</a:t>
            </a:r>
          </a:p>
          <a:p>
            <a:pPr lvl="1"/>
            <a:r>
              <a:rPr lang="en-US" dirty="0"/>
              <a:t>Covers the future month</a:t>
            </a:r>
          </a:p>
          <a:p>
            <a:pPr lvl="1"/>
            <a:r>
              <a:rPr lang="en-US" dirty="0"/>
              <a:t>Bills full month charge (just like an apartment landlord)</a:t>
            </a:r>
          </a:p>
          <a:p>
            <a:pPr lvl="1"/>
            <a:r>
              <a:rPr lang="en-US" dirty="0"/>
              <a:t>Bills automatically in WMS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B6E8E09-FB20-41EC-A38D-652AFAA8101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Anniversary Storage</a:t>
            </a:r>
          </a:p>
          <a:p>
            <a:pPr lvl="1"/>
            <a:r>
              <a:rPr lang="en-US" dirty="0"/>
              <a:t>Bills on receipt AND 1</a:t>
            </a:r>
            <a:r>
              <a:rPr lang="en-US" baseline="30000" dirty="0"/>
              <a:t>st</a:t>
            </a:r>
            <a:r>
              <a:rPr lang="en-US" dirty="0"/>
              <a:t> day subsequent anniversary period(s)</a:t>
            </a:r>
          </a:p>
          <a:p>
            <a:pPr lvl="1"/>
            <a:r>
              <a:rPr lang="en-US" dirty="0"/>
              <a:t>Covers the future period</a:t>
            </a:r>
          </a:p>
          <a:p>
            <a:pPr lvl="1"/>
            <a:r>
              <a:rPr lang="en-US" dirty="0"/>
              <a:t>Bills full anniversary period charge</a:t>
            </a:r>
          </a:p>
          <a:p>
            <a:pPr lvl="1"/>
            <a:r>
              <a:rPr lang="en-US" dirty="0"/>
              <a:t>Bills automatically in WMS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F1D9F-EE25-4A96-AF0F-CE716521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F4EC26-362A-47D9-910B-73A865478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FD832AAA-4F79-7024-F0AF-940ADFA4B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400" y="99736"/>
            <a:ext cx="3048000" cy="808037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chemeClr val="bg1"/>
                </a:solidFill>
                <a:latin typeface="+mn-lt"/>
              </a:rPr>
              <a:t>Renewal Storage</a:t>
            </a:r>
          </a:p>
        </p:txBody>
      </p:sp>
    </p:spTree>
    <p:extLst>
      <p:ext uri="{BB962C8B-B14F-4D97-AF65-F5344CB8AC3E}">
        <p14:creationId xmlns:p14="http://schemas.microsoft.com/office/powerpoint/2010/main" val="3611240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7518E4B-7CE0-4A55-895E-DA6FB7142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400" y="106363"/>
            <a:ext cx="3124200" cy="808037"/>
          </a:xfrm>
          <a:solidFill>
            <a:srgbClr val="FFFF00"/>
          </a:solidFill>
        </p:spPr>
        <p:txBody>
          <a:bodyPr/>
          <a:lstStyle/>
          <a:p>
            <a:pPr algn="r"/>
            <a:r>
              <a:rPr lang="en-US" sz="3200" dirty="0">
                <a:latin typeface="+mn-lt"/>
              </a:rPr>
              <a:t>Storage by Space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C08C5C7-CC52-45AE-8570-ADE8C55CA8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000" y="1600200"/>
            <a:ext cx="8305800" cy="4525963"/>
          </a:xfrm>
        </p:spPr>
        <p:txBody>
          <a:bodyPr/>
          <a:lstStyle/>
          <a:p>
            <a:r>
              <a:rPr lang="en-US" dirty="0"/>
              <a:t>Storage Per Square Foot (Fixed)</a:t>
            </a:r>
          </a:p>
          <a:p>
            <a:pPr lvl="1"/>
            <a:r>
              <a:rPr lang="en-US" dirty="0"/>
              <a:t>Billed at BEGINNING of the month</a:t>
            </a:r>
          </a:p>
          <a:p>
            <a:pPr lvl="1"/>
            <a:r>
              <a:rPr lang="en-US" dirty="0"/>
              <a:t>Covers contracted gross square feet only</a:t>
            </a:r>
          </a:p>
          <a:p>
            <a:pPr lvl="1"/>
            <a:r>
              <a:rPr lang="en-US" dirty="0"/>
              <a:t>Invoiced manually in WMS</a:t>
            </a:r>
          </a:p>
          <a:p>
            <a:r>
              <a:rPr lang="en-US" dirty="0"/>
              <a:t>Storage Per Square Foot (Flex)</a:t>
            </a:r>
          </a:p>
          <a:p>
            <a:pPr lvl="1"/>
            <a:r>
              <a:rPr lang="en-US" dirty="0"/>
              <a:t>Billed at END of the month based on space used at “high point” of the month</a:t>
            </a:r>
          </a:p>
          <a:p>
            <a:pPr lvl="1"/>
            <a:r>
              <a:rPr lang="en-US" dirty="0"/>
              <a:t>Covers gross square feet above the contracted space</a:t>
            </a:r>
          </a:p>
          <a:p>
            <a:pPr lvl="1"/>
            <a:r>
              <a:rPr lang="en-US" dirty="0"/>
              <a:t>Invoiced manually in WMS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F1D9F-EE25-4A96-AF0F-CE716521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F4EC26-362A-47D9-910B-73A865478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312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1067</Words>
  <Application>Microsoft Office PowerPoint</Application>
  <PresentationFormat>On-screen Show (4:3)</PresentationFormat>
  <Paragraphs>217</Paragraphs>
  <Slides>20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Office Theme</vt:lpstr>
      <vt:lpstr>3PL Economics and Partnership Considerations</vt:lpstr>
      <vt:lpstr>Blair Y. Thomas Vice President, Client Services Columbian Logistics Network bthomas@columbian.us 616-994-3433 LinkedIn</vt:lpstr>
      <vt:lpstr>Agenda</vt:lpstr>
      <vt:lpstr>Economic Drivers for 3PLs</vt:lpstr>
      <vt:lpstr>Handling Costs</vt:lpstr>
      <vt:lpstr>Storage Charge Types</vt:lpstr>
      <vt:lpstr>Receipt Storage</vt:lpstr>
      <vt:lpstr>Renewal Storage</vt:lpstr>
      <vt:lpstr>Storage by Space</vt:lpstr>
      <vt:lpstr>Gross Square Feet</vt:lpstr>
      <vt:lpstr>Accessorial Costs</vt:lpstr>
      <vt:lpstr>3PL Relationships</vt:lpstr>
      <vt:lpstr>Strategic Advantage</vt:lpstr>
      <vt:lpstr>3PL Selection Criteria</vt:lpstr>
      <vt:lpstr>Cultural Differences</vt:lpstr>
      <vt:lpstr>Outsourcing Resources</vt:lpstr>
      <vt:lpstr>Outsourcing Headwinds</vt:lpstr>
      <vt:lpstr>Outsourcing Logistics</vt:lpstr>
      <vt:lpstr>Outsourcing Logistics</vt:lpstr>
      <vt:lpstr>Outsourcing Logistics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Third Party Logistics</dc:title>
  <dc:creator>Blair Thomas</dc:creator>
  <cp:lastModifiedBy>Blair Thomas</cp:lastModifiedBy>
  <cp:revision>3</cp:revision>
  <cp:lastPrinted>2019-03-25T14:56:38Z</cp:lastPrinted>
  <dcterms:created xsi:type="dcterms:W3CDTF">2019-03-12T13:49:17Z</dcterms:created>
  <dcterms:modified xsi:type="dcterms:W3CDTF">2022-05-12T18:26:26Z</dcterms:modified>
</cp:coreProperties>
</file>